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handoutMasterIdLst>
    <p:handoutMasterId r:id="rId11"/>
  </p:handoutMasterIdLst>
  <p:sldIdLst>
    <p:sldId id="257" r:id="rId2"/>
    <p:sldId id="258" r:id="rId3"/>
    <p:sldId id="302" r:id="rId4"/>
    <p:sldId id="259" r:id="rId5"/>
    <p:sldId id="267" r:id="rId6"/>
    <p:sldId id="260" r:id="rId7"/>
    <p:sldId id="264" r:id="rId8"/>
    <p:sldId id="262" r:id="rId9"/>
    <p:sldId id="301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14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6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956" y="114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5D364-30AD-3B48-B4C7-3D2094A97D1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DF33A-31FD-9C47-BCAC-F44E4BAFC4A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248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E92A-F131-4CE0-85A9-DDB83DA2FA5F}" type="datetimeFigureOut">
              <a:rPr lang="en-ID" smtClean="0"/>
              <a:t>15/05/2019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A941-8D63-41F4-A594-E1FBAA955A89}" type="slidenum">
              <a:rPr lang="en-ID" smtClean="0"/>
              <a:t>‹nº›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8859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E92A-F131-4CE0-85A9-DDB83DA2FA5F}" type="datetimeFigureOut">
              <a:rPr lang="en-ID" smtClean="0"/>
              <a:t>15/05/2019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A941-8D63-41F4-A594-E1FBAA955A89}" type="slidenum">
              <a:rPr lang="en-ID" smtClean="0"/>
              <a:t>‹nº›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89818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E92A-F131-4CE0-85A9-DDB83DA2FA5F}" type="datetimeFigureOut">
              <a:rPr lang="en-ID" smtClean="0"/>
              <a:t>15/05/2019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A941-8D63-41F4-A594-E1FBAA955A89}" type="slidenum">
              <a:rPr lang="en-ID" smtClean="0"/>
              <a:t>‹nº›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05969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0EBC0C2-387F-4AED-90B9-C30A79F40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71750"/>
            <a:ext cx="9144000" cy="428625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03411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D809C5A-D735-4036-A01C-D3B334E1FE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25421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C1611F-F898-478F-BDF2-20DAD2784399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A10AF76-5B0E-4B23-9DBE-36DBEB7627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01684" y="1007042"/>
            <a:ext cx="3232717" cy="484391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8756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50D7E7-19F1-4CAC-A722-B45F2D82AB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51820"/>
            <a:ext cx="9144000" cy="5206181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92874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79944-848E-4E56-8AD4-F4821188E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E92A-F131-4CE0-85A9-DDB83DA2FA5F}" type="datetimeFigureOut">
              <a:rPr lang="en-ID" smtClean="0"/>
              <a:t>15/05/2019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7736EE-5CCB-4968-B0A7-40E739A7B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13C7F-8F7D-4DFE-BAF4-E8179D5C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A941-8D63-41F4-A594-E1FBAA955A89}" type="slidenum">
              <a:rPr lang="en-ID" smtClean="0"/>
              <a:t>‹nº›</a:t>
            </a:fld>
            <a:endParaRPr lang="en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7B04C4A7-BCB9-4BA4-9C2C-3C25162197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5045" y="1007042"/>
            <a:ext cx="3232717" cy="4843916"/>
          </a:xfrm>
        </p:spPr>
        <p:txBody>
          <a:bodyPr/>
          <a:lstStyle/>
          <a:p>
            <a:endParaRPr lang="en-ID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3AF3225-B3DD-1542-9521-585ED6CB21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2065">
            <a:off x="6708737" y="-233097"/>
            <a:ext cx="3411309" cy="341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93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19D2CFC-F087-485D-902D-79CDDC7800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1228" y="0"/>
            <a:ext cx="2492744" cy="3739116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AB8DE174-0372-4D42-849A-B5C260D283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4856" y="3118884"/>
            <a:ext cx="2492744" cy="373911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40775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19D2CFC-F087-485D-902D-79CDDC7800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6858000"/>
          </a:xfrm>
        </p:spPr>
        <p:txBody>
          <a:bodyPr/>
          <a:lstStyle/>
          <a:p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AFF0EE-99F5-4B98-8367-9C9419532C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191572" y="1"/>
            <a:ext cx="5404115" cy="353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15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79944-848E-4E56-8AD4-F4821188E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E92A-F131-4CE0-85A9-DDB83DA2FA5F}" type="datetimeFigureOut">
              <a:rPr lang="en-ID" smtClean="0"/>
              <a:t>15/05/2019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7736EE-5CCB-4968-B0A7-40E739A7B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13C7F-8F7D-4DFE-BAF4-E8179D5C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A941-8D63-41F4-A594-E1FBAA955A89}" type="slidenum">
              <a:rPr lang="en-ID" smtClean="0"/>
              <a:t>‹nº›</a:t>
            </a:fld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5E1F380-9296-4DC5-958C-0E97158600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3545" y="734096"/>
            <a:ext cx="3821806" cy="538980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74735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E92A-F131-4CE0-85A9-DDB83DA2FA5F}" type="datetimeFigureOut">
              <a:rPr lang="en-ID" smtClean="0"/>
              <a:t>15/05/2019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A941-8D63-41F4-A594-E1FBAA955A89}" type="slidenum">
              <a:rPr lang="en-ID" smtClean="0"/>
              <a:t>‹nº›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4345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19D2CFC-F087-485D-902D-79CDDC7800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085578"/>
            <a:ext cx="9144000" cy="268684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35415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E92A-F131-4CE0-85A9-DDB83DA2FA5F}" type="datetimeFigureOut">
              <a:rPr lang="en-ID" smtClean="0"/>
              <a:t>15/05/2019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A941-8D63-41F4-A594-E1FBAA955A89}" type="slidenum">
              <a:rPr lang="en-ID" smtClean="0"/>
              <a:t>‹nº›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1125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E92A-F131-4CE0-85A9-DDB83DA2FA5F}" type="datetimeFigureOut">
              <a:rPr lang="en-ID" smtClean="0"/>
              <a:t>15/05/2019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A941-8D63-41F4-A594-E1FBAA955A89}" type="slidenum">
              <a:rPr lang="en-ID" smtClean="0"/>
              <a:t>‹nº›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13197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E92A-F131-4CE0-85A9-DDB83DA2FA5F}" type="datetimeFigureOut">
              <a:rPr lang="en-ID" smtClean="0"/>
              <a:t>15/05/2019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A941-8D63-41F4-A594-E1FBAA955A89}" type="slidenum">
              <a:rPr lang="en-ID" smtClean="0"/>
              <a:t>‹nº›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64022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E92A-F131-4CE0-85A9-DDB83DA2FA5F}" type="datetimeFigureOut">
              <a:rPr lang="en-ID" smtClean="0"/>
              <a:t>15/05/2019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A941-8D63-41F4-A594-E1FBAA955A89}" type="slidenum">
              <a:rPr lang="en-ID" smtClean="0"/>
              <a:t>‹nº›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50053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E92A-F131-4CE0-85A9-DDB83DA2FA5F}" type="datetimeFigureOut">
              <a:rPr lang="en-ID" smtClean="0"/>
              <a:t>15/05/2019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A941-8D63-41F4-A594-E1FBAA955A89}" type="slidenum">
              <a:rPr lang="en-ID" smtClean="0"/>
              <a:t>‹nº›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54790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E92A-F131-4CE0-85A9-DDB83DA2FA5F}" type="datetimeFigureOut">
              <a:rPr lang="en-ID" smtClean="0"/>
              <a:t>15/05/2019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A941-8D63-41F4-A594-E1FBAA955A89}" type="slidenum">
              <a:rPr lang="en-ID" smtClean="0"/>
              <a:t>‹nº›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3411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E92A-F131-4CE0-85A9-DDB83DA2FA5F}" type="datetimeFigureOut">
              <a:rPr lang="en-ID" smtClean="0"/>
              <a:t>15/05/2019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A941-8D63-41F4-A594-E1FBAA955A89}" type="slidenum">
              <a:rPr lang="en-ID" smtClean="0"/>
              <a:t>‹nº›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7431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9E92A-F131-4CE0-85A9-DDB83DA2FA5F}" type="datetimeFigureOut">
              <a:rPr lang="en-ID" smtClean="0"/>
              <a:t>15/05/2019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A941-8D63-41F4-A594-E1FBAA955A89}" type="slidenum">
              <a:rPr lang="en-ID" smtClean="0"/>
              <a:t>‹nº›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875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22" r:id="rId19"/>
    <p:sldLayoutId id="214748366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mailto:calyxdesign@yourmail.com" TargetMode="External"/><Relationship Id="rId7" Type="http://schemas.openxmlformats.org/officeDocument/2006/relationships/image" Target="../media/image15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636">
            <a:extLst>
              <a:ext uri="{FF2B5EF4-FFF2-40B4-BE49-F238E27FC236}">
                <a16:creationId xmlns:a16="http://schemas.microsoft.com/office/drawing/2014/main" id="{2747A516-9DDF-4D79-A41D-450DBECE32EC}"/>
              </a:ext>
            </a:extLst>
          </p:cNvPr>
          <p:cNvSpPr>
            <a:spLocks/>
          </p:cNvSpPr>
          <p:nvPr/>
        </p:nvSpPr>
        <p:spPr bwMode="auto">
          <a:xfrm>
            <a:off x="4338638" y="3337322"/>
            <a:ext cx="163319698" cy="34289"/>
          </a:xfrm>
          <a:custGeom>
            <a:avLst/>
            <a:gdLst>
              <a:gd name="T0" fmla="*/ 0 w 1"/>
              <a:gd name="T1" fmla="*/ 1 w 1"/>
              <a:gd name="T2" fmla="*/ 1 w 1"/>
              <a:gd name="T3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3E4B5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D" sz="1350"/>
          </a:p>
        </p:txBody>
      </p:sp>
      <p:sp>
        <p:nvSpPr>
          <p:cNvPr id="43" name="Freeform 642">
            <a:extLst>
              <a:ext uri="{FF2B5EF4-FFF2-40B4-BE49-F238E27FC236}">
                <a16:creationId xmlns:a16="http://schemas.microsoft.com/office/drawing/2014/main" id="{564D08B7-F584-4E79-9236-733D7333CB72}"/>
              </a:ext>
            </a:extLst>
          </p:cNvPr>
          <p:cNvSpPr>
            <a:spLocks/>
          </p:cNvSpPr>
          <p:nvPr/>
        </p:nvSpPr>
        <p:spPr bwMode="auto">
          <a:xfrm>
            <a:off x="4342210" y="3373041"/>
            <a:ext cx="34289" cy="489924804"/>
          </a:xfrm>
          <a:custGeom>
            <a:avLst/>
            <a:gdLst>
              <a:gd name="T0" fmla="*/ 0 h 4"/>
              <a:gd name="T1" fmla="*/ 4 h 4"/>
              <a:gd name="T2" fmla="*/ 3 h 4"/>
              <a:gd name="T3" fmla="*/ 0 h 4"/>
              <a:gd name="T4" fmla="*/ 0 h 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</a:cxnLst>
            <a:rect l="0" t="0" r="r" b="b"/>
            <a:pathLst>
              <a:path h="4">
                <a:moveTo>
                  <a:pt x="0" y="0"/>
                </a:moveTo>
                <a:cubicBezTo>
                  <a:pt x="0" y="1"/>
                  <a:pt x="0" y="3"/>
                  <a:pt x="0" y="4"/>
                </a:cubicBezTo>
                <a:cubicBezTo>
                  <a:pt x="0" y="4"/>
                  <a:pt x="0" y="3"/>
                  <a:pt x="0" y="3"/>
                </a:cubicBezTo>
                <a:cubicBezTo>
                  <a:pt x="0" y="2"/>
                  <a:pt x="0" y="1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3E4B5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D" sz="1350"/>
          </a:p>
        </p:txBody>
      </p:sp>
      <p:sp>
        <p:nvSpPr>
          <p:cNvPr id="58" name="Freeform 657">
            <a:extLst>
              <a:ext uri="{FF2B5EF4-FFF2-40B4-BE49-F238E27FC236}">
                <a16:creationId xmlns:a16="http://schemas.microsoft.com/office/drawing/2014/main" id="{FF0A99E9-18A9-4939-81DA-E939F06BC187}"/>
              </a:ext>
            </a:extLst>
          </p:cNvPr>
          <p:cNvSpPr>
            <a:spLocks/>
          </p:cNvSpPr>
          <p:nvPr/>
        </p:nvSpPr>
        <p:spPr bwMode="auto">
          <a:xfrm>
            <a:off x="4662487" y="3418285"/>
            <a:ext cx="34289" cy="163319698"/>
          </a:xfrm>
          <a:custGeom>
            <a:avLst/>
            <a:gdLst>
              <a:gd name="T0" fmla="*/ 3 h 3"/>
              <a:gd name="T1" fmla="*/ 0 h 3"/>
              <a:gd name="T2" fmla="*/ 3 h 3"/>
              <a:gd name="T3" fmla="*/ 3 h 3"/>
              <a:gd name="T4" fmla="*/ 3 h 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</a:cxnLst>
            <a:rect l="0" t="0" r="r" b="b"/>
            <a:pathLst>
              <a:path h="3">
                <a:moveTo>
                  <a:pt x="0" y="3"/>
                </a:move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42506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D" sz="1350"/>
          </a:p>
        </p:txBody>
      </p:sp>
      <p:sp>
        <p:nvSpPr>
          <p:cNvPr id="97" name="Freeform 696">
            <a:extLst>
              <a:ext uri="{FF2B5EF4-FFF2-40B4-BE49-F238E27FC236}">
                <a16:creationId xmlns:a16="http://schemas.microsoft.com/office/drawing/2014/main" id="{03BAC71A-650D-4531-AF2A-CBA4BE8ACA5E}"/>
              </a:ext>
            </a:extLst>
          </p:cNvPr>
          <p:cNvSpPr>
            <a:spLocks/>
          </p:cNvSpPr>
          <p:nvPr/>
        </p:nvSpPr>
        <p:spPr bwMode="auto">
          <a:xfrm>
            <a:off x="4849416" y="3390900"/>
            <a:ext cx="217736738" cy="34289"/>
          </a:xfrm>
          <a:custGeom>
            <a:avLst/>
            <a:gdLst>
              <a:gd name="T0" fmla="*/ 2 w 4"/>
              <a:gd name="T1" fmla="*/ 0 w 4"/>
              <a:gd name="T2" fmla="*/ 0 w 4"/>
              <a:gd name="T3" fmla="*/ 4 w 4"/>
              <a:gd name="T4" fmla="*/ 2 w 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</a:cxnLst>
            <a:rect l="0" t="0" r="r" b="b"/>
            <a:pathLst>
              <a:path w="4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lnTo>
                  <a:pt x="2" y="0"/>
                </a:lnTo>
                <a:close/>
              </a:path>
            </a:pathLst>
          </a:custGeom>
          <a:solidFill>
            <a:srgbClr val="55616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D" sz="1350"/>
          </a:p>
        </p:txBody>
      </p:sp>
      <p:sp>
        <p:nvSpPr>
          <p:cNvPr id="98" name="Freeform 697">
            <a:extLst>
              <a:ext uri="{FF2B5EF4-FFF2-40B4-BE49-F238E27FC236}">
                <a16:creationId xmlns:a16="http://schemas.microsoft.com/office/drawing/2014/main" id="{493B47F1-0D5C-4281-A8AB-C675C0589A7E}"/>
              </a:ext>
            </a:extLst>
          </p:cNvPr>
          <p:cNvSpPr>
            <a:spLocks/>
          </p:cNvSpPr>
          <p:nvPr/>
        </p:nvSpPr>
        <p:spPr bwMode="auto">
          <a:xfrm>
            <a:off x="4849416" y="3390900"/>
            <a:ext cx="217736738" cy="34289"/>
          </a:xfrm>
          <a:custGeom>
            <a:avLst/>
            <a:gdLst>
              <a:gd name="T0" fmla="*/ 2 w 4"/>
              <a:gd name="T1" fmla="*/ 0 w 4"/>
              <a:gd name="T2" fmla="*/ 0 w 4"/>
              <a:gd name="T3" fmla="*/ 4 w 4"/>
              <a:gd name="T4" fmla="*/ 2 w 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</a:cxnLst>
            <a:rect l="0" t="0" r="r" b="b"/>
            <a:pathLst>
              <a:path w="4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D" sz="135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596" b="39714"/>
          <a:stretch/>
        </p:blipFill>
        <p:spPr>
          <a:xfrm>
            <a:off x="0" y="3085903"/>
            <a:ext cx="9144000" cy="2729030"/>
          </a:xfr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8E378722-C6B2-7247-91F6-22F13B1B397B}"/>
              </a:ext>
            </a:extLst>
          </p:cNvPr>
          <p:cNvSpPr txBox="1"/>
          <p:nvPr/>
        </p:nvSpPr>
        <p:spPr>
          <a:xfrm>
            <a:off x="5310073" y="168118"/>
            <a:ext cx="363677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NIVELAMENTO INSTITUCIONAL 2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C4C6A1C-CA63-4A7D-8B0E-25DDE02067BB}"/>
              </a:ext>
            </a:extLst>
          </p:cNvPr>
          <p:cNvSpPr txBox="1"/>
          <p:nvPr/>
        </p:nvSpPr>
        <p:spPr>
          <a:xfrm>
            <a:off x="830511" y="1751622"/>
            <a:ext cx="252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INSERIR LOGO CONFEA/CREA **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F8D5986-7D8B-4886-A4D9-A0161B10C0C5}"/>
              </a:ext>
            </a:extLst>
          </p:cNvPr>
          <p:cNvSpPr txBox="1"/>
          <p:nvPr/>
        </p:nvSpPr>
        <p:spPr>
          <a:xfrm>
            <a:off x="5034794" y="1751622"/>
            <a:ext cx="252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INSERIR LOGO CNP **</a:t>
            </a:r>
          </a:p>
        </p:txBody>
      </p:sp>
    </p:spTree>
    <p:extLst>
      <p:ext uri="{BB962C8B-B14F-4D97-AF65-F5344CB8AC3E}">
        <p14:creationId xmlns:p14="http://schemas.microsoft.com/office/powerpoint/2010/main" val="204204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32844B-1B14-40AA-99C9-8B4D5EA28B52}"/>
              </a:ext>
            </a:extLst>
          </p:cNvPr>
          <p:cNvSpPr txBox="1"/>
          <p:nvPr/>
        </p:nvSpPr>
        <p:spPr>
          <a:xfrm>
            <a:off x="772885" y="465503"/>
            <a:ext cx="4779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QUE SÃO OS CEP/CNP?</a:t>
            </a:r>
            <a:endParaRPr lang="en-ID" sz="24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0E8115-BD8E-413E-8306-FB9B4770EF4A}"/>
              </a:ext>
            </a:extLst>
          </p:cNvPr>
          <p:cNvSpPr txBox="1"/>
          <p:nvPr/>
        </p:nvSpPr>
        <p:spPr>
          <a:xfrm>
            <a:off x="1173276" y="1101501"/>
            <a:ext cx="4252776" cy="5693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pt-BR" sz="1400" i="1" dirty="0">
                <a:latin typeface="Verdana"/>
                <a:cs typeface="Verdana"/>
              </a:rPr>
              <a:t>Os CEP são congressos estaduais de profissionais da engenharia, agronomia e geociências</a:t>
            </a:r>
          </a:p>
          <a:p>
            <a:pPr marL="171450" indent="-171450">
              <a:buFont typeface="Arial"/>
              <a:buChar char="•"/>
            </a:pPr>
            <a:endParaRPr lang="pt-BR" sz="1400" i="1" dirty="0">
              <a:latin typeface="Verdana"/>
              <a:cs typeface="Verdana"/>
            </a:endParaRPr>
          </a:p>
          <a:p>
            <a:pPr marL="171450" indent="-171450">
              <a:buFont typeface="Arial"/>
              <a:buChar char="•"/>
            </a:pPr>
            <a:r>
              <a:rPr lang="pt-BR" sz="1400" i="1" dirty="0">
                <a:latin typeface="Verdana"/>
                <a:cs typeface="Verdana"/>
              </a:rPr>
              <a:t>São eventos democráticos, que precedem o CNP – Congresso Nacional de Profissionais, realizado pelo </a:t>
            </a:r>
            <a:r>
              <a:rPr lang="pt-BR" sz="1400" i="1" dirty="0" err="1">
                <a:latin typeface="Verdana"/>
                <a:cs typeface="Verdana"/>
              </a:rPr>
              <a:t>Confea</a:t>
            </a:r>
            <a:r>
              <a:rPr lang="pt-BR" sz="1400" i="1" dirty="0">
                <a:latin typeface="Verdana"/>
                <a:cs typeface="Verdana"/>
              </a:rPr>
              <a:t> em conjunto com o Crea que sedia o evento </a:t>
            </a:r>
          </a:p>
          <a:p>
            <a:pPr marL="171450" indent="-171450">
              <a:buFont typeface="Arial"/>
              <a:buChar char="•"/>
            </a:pPr>
            <a:endParaRPr lang="en-US" sz="1400" i="1" dirty="0">
              <a:latin typeface="Verdana"/>
              <a:cs typeface="Verdana"/>
            </a:endParaRPr>
          </a:p>
          <a:p>
            <a:pPr marL="171450" indent="-171450">
              <a:buFont typeface="Arial"/>
              <a:buChar char="•"/>
            </a:pPr>
            <a:r>
              <a:rPr lang="pt-BR" sz="1400" i="1" dirty="0">
                <a:latin typeface="Verdana"/>
                <a:cs typeface="Verdana"/>
              </a:rPr>
              <a:t>Os CEP, sempre que possível, iniciam nas Inspetorias (microrregiões), depois macrorregiões e fecha com um encontro estadual, quando são aprovadas pelos delegados eleitos as propostas finais de cada estado. </a:t>
            </a:r>
          </a:p>
          <a:p>
            <a:pPr marL="171450" indent="-171450">
              <a:buFont typeface="Arial"/>
              <a:buChar char="•"/>
            </a:pPr>
            <a:endParaRPr lang="en-US" sz="1400" i="1" dirty="0">
              <a:latin typeface="Verdana"/>
              <a:cs typeface="Verdana"/>
            </a:endParaRPr>
          </a:p>
          <a:p>
            <a:pPr marL="171450" indent="-171450">
              <a:buFont typeface="Arial"/>
              <a:buChar char="•"/>
            </a:pPr>
            <a:r>
              <a:rPr lang="pt-BR" sz="1400" i="1" dirty="0">
                <a:latin typeface="Verdana"/>
                <a:cs typeface="Verdana"/>
              </a:rPr>
              <a:t>Essas propostas são encaminhadas para discussão e votação no CNP. </a:t>
            </a:r>
          </a:p>
          <a:p>
            <a:r>
              <a:rPr lang="pt-BR" sz="1400" i="1" dirty="0">
                <a:latin typeface="Verdana"/>
                <a:cs typeface="Verdana"/>
              </a:rPr>
              <a:t> </a:t>
            </a:r>
          </a:p>
          <a:p>
            <a:pPr marL="171450" indent="-171450">
              <a:buFont typeface="Arial"/>
              <a:buChar char="•"/>
            </a:pPr>
            <a:r>
              <a:rPr lang="pt-BR" sz="1400" i="1" dirty="0">
                <a:latin typeface="Verdana"/>
                <a:cs typeface="Verdana"/>
              </a:rPr>
              <a:t>As propostas aprovadas nacionalmente são diretrizes que orientam a ação dos gestores do Sistema </a:t>
            </a:r>
            <a:r>
              <a:rPr lang="pt-BR" sz="1400" i="1" dirty="0" err="1">
                <a:latin typeface="Verdana"/>
                <a:cs typeface="Verdana"/>
              </a:rPr>
              <a:t>Confea</a:t>
            </a:r>
            <a:r>
              <a:rPr lang="pt-BR" sz="1400" i="1" dirty="0">
                <a:latin typeface="Verdana"/>
                <a:cs typeface="Verdana"/>
              </a:rPr>
              <a:t>/Crea/Mútua. </a:t>
            </a:r>
          </a:p>
          <a:p>
            <a:pPr marL="171450" indent="-171450">
              <a:buFont typeface="Arial"/>
              <a:buChar char="•"/>
            </a:pPr>
            <a:endParaRPr lang="en-US" sz="1400" i="1" dirty="0">
              <a:latin typeface="Verdana"/>
              <a:cs typeface="Verdana"/>
            </a:endParaRPr>
          </a:p>
          <a:p>
            <a:pPr marL="171450" indent="-171450">
              <a:buFont typeface="Arial"/>
              <a:buChar char="•"/>
            </a:pPr>
            <a:r>
              <a:rPr lang="pt-BR" sz="1400" i="1" dirty="0">
                <a:latin typeface="Verdana"/>
                <a:cs typeface="Verdana"/>
              </a:rPr>
              <a:t>O CNP é um congresso deliberativo que ocorre a cada 03 anos e está na 10ª edição</a:t>
            </a:r>
            <a:endParaRPr lang="pt-BR" sz="1400" i="1" dirty="0">
              <a:latin typeface="Verdana"/>
              <a:ea typeface="Verdana" panose="020B0604030504040204" pitchFamily="34" charset="0"/>
              <a:cs typeface="Verdan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148" y="0"/>
            <a:ext cx="3175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10959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32844B-1B14-40AA-99C9-8B4D5EA28B52}"/>
              </a:ext>
            </a:extLst>
          </p:cNvPr>
          <p:cNvSpPr txBox="1"/>
          <p:nvPr/>
        </p:nvSpPr>
        <p:spPr>
          <a:xfrm>
            <a:off x="772886" y="822376"/>
            <a:ext cx="453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QUE SÃO OS CEP/CNP</a:t>
            </a:r>
            <a:endParaRPr lang="en-ID" sz="24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B202CD-A188-45C0-85C2-B4A3034541DC}"/>
              </a:ext>
            </a:extLst>
          </p:cNvPr>
          <p:cNvSpPr txBox="1"/>
          <p:nvPr/>
        </p:nvSpPr>
        <p:spPr>
          <a:xfrm>
            <a:off x="1204763" y="1435666"/>
            <a:ext cx="2385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Objetivo</a:t>
            </a:r>
            <a:r>
              <a:rPr lang="en-ID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0E8115-BD8E-413E-8306-FB9B4770EF4A}"/>
              </a:ext>
            </a:extLst>
          </p:cNvPr>
          <p:cNvSpPr txBox="1"/>
          <p:nvPr/>
        </p:nvSpPr>
        <p:spPr>
          <a:xfrm>
            <a:off x="1204761" y="1783758"/>
            <a:ext cx="37070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dirty="0">
                <a:latin typeface="Verdana"/>
                <a:cs typeface="Verdana"/>
              </a:rPr>
              <a:t>Reunir os profissionais das áreas de engenharia, agronomia e geociências de cada estado para pensar, propor, debater e aprovar propostas que contribuam para a formulação de políticas públicas, que promovam o desenvolvimento sustentável em nosso país, e também aquelas que contribuam com diretrizes para a melhoria da eficiência do Sistema </a:t>
            </a:r>
            <a:r>
              <a:rPr lang="pt-BR" sz="1600" dirty="0" err="1">
                <a:latin typeface="Verdana"/>
                <a:cs typeface="Verdana"/>
              </a:rPr>
              <a:t>Confea</a:t>
            </a:r>
            <a:r>
              <a:rPr lang="pt-BR" sz="1600" dirty="0">
                <a:latin typeface="Verdana"/>
                <a:cs typeface="Verdana"/>
              </a:rPr>
              <a:t>/Crea/Mútua. </a:t>
            </a:r>
            <a:endParaRPr lang="pt-BR" sz="1600" i="1" dirty="0">
              <a:latin typeface="Verdana"/>
              <a:ea typeface="Verdana" panose="020B0604030504040204" pitchFamily="34" charset="0"/>
              <a:cs typeface="Verdan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148" y="0"/>
            <a:ext cx="3272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29704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chris-liverani-552022-unsplash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t="1" r="24064" b="26502"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9422D5-27F8-4A59-AD2A-B45D61A9F747}"/>
              </a:ext>
            </a:extLst>
          </p:cNvPr>
          <p:cNvSpPr txBox="1"/>
          <p:nvPr/>
        </p:nvSpPr>
        <p:spPr>
          <a:xfrm>
            <a:off x="1375342" y="785013"/>
            <a:ext cx="5862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Objetivo específico do </a:t>
            </a:r>
          </a:p>
          <a:p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10º CEP/10º CNP</a:t>
            </a:r>
            <a:endParaRPr lang="en-ID" sz="2400" b="1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8F3523-6B5A-416B-976D-1BEF5FAE9DEA}"/>
              </a:ext>
            </a:extLst>
          </p:cNvPr>
          <p:cNvSpPr txBox="1"/>
          <p:nvPr/>
        </p:nvSpPr>
        <p:spPr>
          <a:xfrm>
            <a:off x="1375342" y="1848820"/>
            <a:ext cx="51737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objetivo específico do 10º CEP / 10º CNP tem foco no tema e nos respectivos eixos definidos pelo plenário do </a:t>
            </a:r>
            <a:r>
              <a:rPr lang="pt-BR" sz="1600" dirty="0" err="1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Confea</a:t>
            </a:r>
            <a:r>
              <a:rPr lang="pt-BR" sz="1600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não havendo nenhuma restrição ou impedimento de formulação, apresentação, discussão e aprovação de propostas relativas a quaisquer outras questões específicas e de qualquer natureza, devendo, nesse caso, ser assinalado o campo “outras propostas (fora do tema do congresso)” no formulário de apresentação das propostas.</a:t>
            </a:r>
            <a:endParaRPr lang="en-ID" sz="1600" dirty="0">
              <a:solidFill>
                <a:srgbClr val="0D0D0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90182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michal-parzuchowski-224092-unsplash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" r="5708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891FC0-69D1-4E76-8B24-96F0820CA46E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spc="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TEMA</a:t>
            </a:r>
          </a:p>
          <a:p>
            <a:pPr algn="ctr"/>
            <a:r>
              <a:rPr lang="pt-BR" sz="3200" b="1" i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“Estratégias da Engenharia </a:t>
            </a:r>
          </a:p>
          <a:p>
            <a:pPr algn="ctr"/>
            <a:r>
              <a:rPr lang="pt-BR" sz="3200" b="1" i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da Agronomia para o </a:t>
            </a:r>
          </a:p>
          <a:p>
            <a:pPr algn="ctr"/>
            <a:r>
              <a:rPr lang="pt-BR" sz="3200" b="1" i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Desenvolvimento Nacional”</a:t>
            </a:r>
            <a:endParaRPr lang="en-ID" sz="3200" b="1" i="1" spc="6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05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6F2D8E3-AA00-4BD9-A644-D1A74BCDDD08}"/>
              </a:ext>
            </a:extLst>
          </p:cNvPr>
          <p:cNvSpPr txBox="1"/>
          <p:nvPr/>
        </p:nvSpPr>
        <p:spPr>
          <a:xfrm>
            <a:off x="216300" y="1819105"/>
            <a:ext cx="1551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Eixos Temáticos</a:t>
            </a:r>
            <a:endParaRPr lang="en-ID" sz="21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6E2CA0-CDE7-41B3-B7CB-22187F10F336}"/>
              </a:ext>
            </a:extLst>
          </p:cNvPr>
          <p:cNvSpPr txBox="1"/>
          <p:nvPr/>
        </p:nvSpPr>
        <p:spPr>
          <a:xfrm>
            <a:off x="4096014" y="706501"/>
            <a:ext cx="3492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Inovações Tecnológicas</a:t>
            </a:r>
            <a:endParaRPr lang="en-ID" b="1" i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E200C9-FE19-4A22-821D-5F12750D0FC7}"/>
              </a:ext>
            </a:extLst>
          </p:cNvPr>
          <p:cNvSpPr txBox="1"/>
          <p:nvPr/>
        </p:nvSpPr>
        <p:spPr>
          <a:xfrm>
            <a:off x="4096012" y="1044724"/>
            <a:ext cx="4247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Inovações tecnológicas no processo de desenvolvimento econômico sob a ótica da Engenharia e da Agronomia;</a:t>
            </a:r>
            <a:endParaRPr lang="en-ID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848E053B-765E-F549-AB6B-3413944B06CE}"/>
              </a:ext>
            </a:extLst>
          </p:cNvPr>
          <p:cNvSpPr txBox="1"/>
          <p:nvPr/>
        </p:nvSpPr>
        <p:spPr>
          <a:xfrm>
            <a:off x="4088143" y="2067583"/>
            <a:ext cx="2558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Recursos Naturais</a:t>
            </a:r>
            <a:endParaRPr lang="en-ID" b="1" i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5777931-CB2B-F545-8D1C-BFEBB48E5171}"/>
              </a:ext>
            </a:extLst>
          </p:cNvPr>
          <p:cNvSpPr txBox="1"/>
          <p:nvPr/>
        </p:nvSpPr>
        <p:spPr>
          <a:xfrm>
            <a:off x="4096013" y="2479280"/>
            <a:ext cx="4121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O papel da Engenharia e da Agronomia na utilização e aproveitamento de recursos naturais com sustentabilidade;</a:t>
            </a:r>
            <a:endParaRPr lang="en-ID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5287485C-D66C-484A-9C2F-B82F939A9C4B}"/>
              </a:ext>
            </a:extLst>
          </p:cNvPr>
          <p:cNvSpPr txBox="1"/>
          <p:nvPr/>
        </p:nvSpPr>
        <p:spPr>
          <a:xfrm>
            <a:off x="4088143" y="3412220"/>
            <a:ext cx="3373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Infraestrutura</a:t>
            </a:r>
            <a:endParaRPr lang="en-ID" b="1" i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A8E45F7F-3E9F-0E4D-9667-B6BA021636AE}"/>
              </a:ext>
            </a:extLst>
          </p:cNvPr>
          <p:cNvSpPr txBox="1"/>
          <p:nvPr/>
        </p:nvSpPr>
        <p:spPr>
          <a:xfrm>
            <a:off x="4096013" y="3781932"/>
            <a:ext cx="4121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A governança da política de infraestrutura brasileira sob a ótica da Engenharia;</a:t>
            </a:r>
            <a:endParaRPr lang="en-ID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E8D13F28-DC55-C74D-BCDA-ACC27F61F436}"/>
              </a:ext>
            </a:extLst>
          </p:cNvPr>
          <p:cNvSpPr txBox="1"/>
          <p:nvPr/>
        </p:nvSpPr>
        <p:spPr>
          <a:xfrm>
            <a:off x="4088143" y="4548814"/>
            <a:ext cx="3373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Atuação Profissional</a:t>
            </a:r>
            <a:endParaRPr lang="en-ID" b="1" i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88AD3F93-0351-3B48-96F8-1994CA7E4FBC}"/>
              </a:ext>
            </a:extLst>
          </p:cNvPr>
          <p:cNvSpPr txBox="1"/>
          <p:nvPr/>
        </p:nvSpPr>
        <p:spPr>
          <a:xfrm>
            <a:off x="4096013" y="4971008"/>
            <a:ext cx="4121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Os rumos da formação profissional da Engenharia e Agronomia brasileiras;</a:t>
            </a:r>
            <a:endParaRPr lang="en-ID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BE3EDF92-96F3-0D41-AB02-84C2AFFAE14F}"/>
              </a:ext>
            </a:extLst>
          </p:cNvPr>
          <p:cNvSpPr txBox="1"/>
          <p:nvPr/>
        </p:nvSpPr>
        <p:spPr>
          <a:xfrm>
            <a:off x="4088142" y="5632927"/>
            <a:ext cx="521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Atuação das empresas de Engenharia</a:t>
            </a:r>
            <a:endParaRPr lang="en-ID" b="1" i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F0133988-8678-AA40-BFE7-CACE189F7341}"/>
              </a:ext>
            </a:extLst>
          </p:cNvPr>
          <p:cNvSpPr txBox="1"/>
          <p:nvPr/>
        </p:nvSpPr>
        <p:spPr>
          <a:xfrm>
            <a:off x="4096013" y="6023631"/>
            <a:ext cx="4006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Governança das empresas de Engenharia e obras públicas.</a:t>
            </a:r>
            <a:endParaRPr lang="en-ID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8" name="Group 112">
            <a:extLst>
              <a:ext uri="{FF2B5EF4-FFF2-40B4-BE49-F238E27FC236}">
                <a16:creationId xmlns:a16="http://schemas.microsoft.com/office/drawing/2014/main" id="{999706C8-1919-BC43-8B04-D1C6492FAA73}"/>
              </a:ext>
            </a:extLst>
          </p:cNvPr>
          <p:cNvGrpSpPr/>
          <p:nvPr/>
        </p:nvGrpSpPr>
        <p:grpSpPr>
          <a:xfrm>
            <a:off x="340724" y="1546766"/>
            <a:ext cx="3415497" cy="3545941"/>
            <a:chOff x="6794500" y="3690938"/>
            <a:chExt cx="457201" cy="474663"/>
          </a:xfrm>
        </p:grpSpPr>
        <p:sp>
          <p:nvSpPr>
            <p:cNvPr id="19" name="Freeform 128">
              <a:extLst>
                <a:ext uri="{FF2B5EF4-FFF2-40B4-BE49-F238E27FC236}">
                  <a16:creationId xmlns:a16="http://schemas.microsoft.com/office/drawing/2014/main" id="{E7F7A0B7-2F54-F245-AF61-0D8281C9E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690938"/>
              <a:ext cx="230188" cy="230188"/>
            </a:xfrm>
            <a:custGeom>
              <a:avLst/>
              <a:gdLst>
                <a:gd name="T0" fmla="*/ 23 w 70"/>
                <a:gd name="T1" fmla="*/ 68 h 70"/>
                <a:gd name="T2" fmla="*/ 14 w 70"/>
                <a:gd name="T3" fmla="*/ 63 h 70"/>
                <a:gd name="T4" fmla="*/ 18 w 70"/>
                <a:gd name="T5" fmla="*/ 53 h 70"/>
                <a:gd name="T6" fmla="*/ 14 w 70"/>
                <a:gd name="T7" fmla="*/ 48 h 70"/>
                <a:gd name="T8" fmla="*/ 3 w 70"/>
                <a:gd name="T9" fmla="*/ 50 h 70"/>
                <a:gd name="T10" fmla="*/ 0 w 70"/>
                <a:gd name="T11" fmla="*/ 39 h 70"/>
                <a:gd name="T12" fmla="*/ 10 w 70"/>
                <a:gd name="T13" fmla="*/ 35 h 70"/>
                <a:gd name="T14" fmla="*/ 11 w 70"/>
                <a:gd name="T15" fmla="*/ 29 h 70"/>
                <a:gd name="T16" fmla="*/ 2 w 70"/>
                <a:gd name="T17" fmla="*/ 23 h 70"/>
                <a:gd name="T18" fmla="*/ 7 w 70"/>
                <a:gd name="T19" fmla="*/ 13 h 70"/>
                <a:gd name="T20" fmla="*/ 17 w 70"/>
                <a:gd name="T21" fmla="*/ 18 h 70"/>
                <a:gd name="T22" fmla="*/ 22 w 70"/>
                <a:gd name="T23" fmla="*/ 14 h 70"/>
                <a:gd name="T24" fmla="*/ 20 w 70"/>
                <a:gd name="T25" fmla="*/ 3 h 70"/>
                <a:gd name="T26" fmla="*/ 30 w 70"/>
                <a:gd name="T27" fmla="*/ 0 h 70"/>
                <a:gd name="T28" fmla="*/ 34 w 70"/>
                <a:gd name="T29" fmla="*/ 10 h 70"/>
                <a:gd name="T30" fmla="*/ 40 w 70"/>
                <a:gd name="T31" fmla="*/ 11 h 70"/>
                <a:gd name="T32" fmla="*/ 47 w 70"/>
                <a:gd name="T33" fmla="*/ 1 h 70"/>
                <a:gd name="T34" fmla="*/ 56 w 70"/>
                <a:gd name="T35" fmla="*/ 7 h 70"/>
                <a:gd name="T36" fmla="*/ 52 w 70"/>
                <a:gd name="T37" fmla="*/ 17 h 70"/>
                <a:gd name="T38" fmla="*/ 56 w 70"/>
                <a:gd name="T39" fmla="*/ 22 h 70"/>
                <a:gd name="T40" fmla="*/ 67 w 70"/>
                <a:gd name="T41" fmla="*/ 19 h 70"/>
                <a:gd name="T42" fmla="*/ 70 w 70"/>
                <a:gd name="T43" fmla="*/ 30 h 70"/>
                <a:gd name="T44" fmla="*/ 60 w 70"/>
                <a:gd name="T45" fmla="*/ 34 h 70"/>
                <a:gd name="T46" fmla="*/ 59 w 70"/>
                <a:gd name="T47" fmla="*/ 40 h 70"/>
                <a:gd name="T48" fmla="*/ 68 w 70"/>
                <a:gd name="T49" fmla="*/ 46 h 70"/>
                <a:gd name="T50" fmla="*/ 63 w 70"/>
                <a:gd name="T51" fmla="*/ 56 h 70"/>
                <a:gd name="T52" fmla="*/ 53 w 70"/>
                <a:gd name="T53" fmla="*/ 52 h 70"/>
                <a:gd name="T54" fmla="*/ 48 w 70"/>
                <a:gd name="T55" fmla="*/ 56 h 70"/>
                <a:gd name="T56" fmla="*/ 50 w 70"/>
                <a:gd name="T57" fmla="*/ 66 h 70"/>
                <a:gd name="T58" fmla="*/ 40 w 70"/>
                <a:gd name="T59" fmla="*/ 70 h 70"/>
                <a:gd name="T60" fmla="*/ 36 w 70"/>
                <a:gd name="T61" fmla="*/ 59 h 70"/>
                <a:gd name="T62" fmla="*/ 29 w 70"/>
                <a:gd name="T63" fmla="*/ 59 h 70"/>
                <a:gd name="T64" fmla="*/ 23 w 70"/>
                <a:gd name="T65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0" h="70">
                  <a:moveTo>
                    <a:pt x="23" y="68"/>
                  </a:moveTo>
                  <a:cubicBezTo>
                    <a:pt x="14" y="63"/>
                    <a:pt x="14" y="63"/>
                    <a:pt x="14" y="6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7" y="51"/>
                    <a:pt x="15" y="50"/>
                    <a:pt x="14" y="48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3"/>
                    <a:pt x="10" y="31"/>
                    <a:pt x="11" y="29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6"/>
                    <a:pt x="20" y="15"/>
                    <a:pt x="22" y="14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6" y="10"/>
                    <a:pt x="38" y="10"/>
                    <a:pt x="40" y="1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3" y="18"/>
                    <a:pt x="55" y="20"/>
                    <a:pt x="56" y="22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70" y="30"/>
                    <a:pt x="70" y="30"/>
                    <a:pt x="70" y="30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6"/>
                    <a:pt x="59" y="38"/>
                    <a:pt x="59" y="40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1" y="53"/>
                    <a:pt x="50" y="54"/>
                    <a:pt x="48" y="56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3" y="59"/>
                    <a:pt x="31" y="59"/>
                    <a:pt x="29" y="59"/>
                  </a:cubicBezTo>
                  <a:cubicBezTo>
                    <a:pt x="23" y="68"/>
                    <a:pt x="23" y="68"/>
                    <a:pt x="23" y="68"/>
                  </a:cubicBezTo>
                  <a:close/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350">
                <a:solidFill>
                  <a:schemeClr val="accent2"/>
                </a:solidFill>
              </a:endParaRPr>
            </a:p>
          </p:txBody>
        </p:sp>
        <p:sp>
          <p:nvSpPr>
            <p:cNvPr id="20" name="Freeform 129">
              <a:extLst>
                <a:ext uri="{FF2B5EF4-FFF2-40B4-BE49-F238E27FC236}">
                  <a16:creationId xmlns:a16="http://schemas.microsoft.com/office/drawing/2014/main" id="{ED1143DD-7567-404E-BCED-907C66EEF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0888" y="3770313"/>
              <a:ext cx="73025" cy="73025"/>
            </a:xfrm>
            <a:custGeom>
              <a:avLst/>
              <a:gdLst>
                <a:gd name="T0" fmla="*/ 8 w 22"/>
                <a:gd name="T1" fmla="*/ 2 h 22"/>
                <a:gd name="T2" fmla="*/ 20 w 22"/>
                <a:gd name="T3" fmla="*/ 8 h 22"/>
                <a:gd name="T4" fmla="*/ 14 w 22"/>
                <a:gd name="T5" fmla="*/ 20 h 22"/>
                <a:gd name="T6" fmla="*/ 2 w 22"/>
                <a:gd name="T7" fmla="*/ 13 h 22"/>
                <a:gd name="T8" fmla="*/ 8 w 22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8" y="2"/>
                  </a:moveTo>
                  <a:cubicBezTo>
                    <a:pt x="14" y="0"/>
                    <a:pt x="18" y="2"/>
                    <a:pt x="20" y="8"/>
                  </a:cubicBezTo>
                  <a:cubicBezTo>
                    <a:pt x="22" y="14"/>
                    <a:pt x="19" y="18"/>
                    <a:pt x="14" y="20"/>
                  </a:cubicBezTo>
                  <a:cubicBezTo>
                    <a:pt x="8" y="22"/>
                    <a:pt x="3" y="19"/>
                    <a:pt x="2" y="13"/>
                  </a:cubicBezTo>
                  <a:cubicBezTo>
                    <a:pt x="0" y="8"/>
                    <a:pt x="3" y="3"/>
                    <a:pt x="8" y="2"/>
                  </a:cubicBezTo>
                  <a:close/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350">
                <a:solidFill>
                  <a:schemeClr val="accent2"/>
                </a:solidFill>
              </a:endParaRPr>
            </a:p>
          </p:txBody>
        </p:sp>
        <p:sp>
          <p:nvSpPr>
            <p:cNvPr id="21" name="Freeform 130">
              <a:extLst>
                <a:ext uri="{FF2B5EF4-FFF2-40B4-BE49-F238E27FC236}">
                  <a16:creationId xmlns:a16="http://schemas.microsoft.com/office/drawing/2014/main" id="{2881DEF9-D8F4-7F47-8F4E-4F28AFA28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500" y="3865563"/>
              <a:ext cx="300038" cy="300038"/>
            </a:xfrm>
            <a:custGeom>
              <a:avLst/>
              <a:gdLst>
                <a:gd name="T0" fmla="*/ 30 w 91"/>
                <a:gd name="T1" fmla="*/ 89 h 91"/>
                <a:gd name="T2" fmla="*/ 17 w 91"/>
                <a:gd name="T3" fmla="*/ 82 h 91"/>
                <a:gd name="T4" fmla="*/ 23 w 91"/>
                <a:gd name="T5" fmla="*/ 69 h 91"/>
                <a:gd name="T6" fmla="*/ 18 w 91"/>
                <a:gd name="T7" fmla="*/ 62 h 91"/>
                <a:gd name="T8" fmla="*/ 4 w 91"/>
                <a:gd name="T9" fmla="*/ 65 h 91"/>
                <a:gd name="T10" fmla="*/ 0 w 91"/>
                <a:gd name="T11" fmla="*/ 52 h 91"/>
                <a:gd name="T12" fmla="*/ 13 w 91"/>
                <a:gd name="T13" fmla="*/ 46 h 91"/>
                <a:gd name="T14" fmla="*/ 14 w 91"/>
                <a:gd name="T15" fmla="*/ 38 h 91"/>
                <a:gd name="T16" fmla="*/ 2 w 91"/>
                <a:gd name="T17" fmla="*/ 30 h 91"/>
                <a:gd name="T18" fmla="*/ 9 w 91"/>
                <a:gd name="T19" fmla="*/ 17 h 91"/>
                <a:gd name="T20" fmla="*/ 22 w 91"/>
                <a:gd name="T21" fmla="*/ 23 h 91"/>
                <a:gd name="T22" fmla="*/ 28 w 91"/>
                <a:gd name="T23" fmla="*/ 18 h 91"/>
                <a:gd name="T24" fmla="*/ 25 w 91"/>
                <a:gd name="T25" fmla="*/ 4 h 91"/>
                <a:gd name="T26" fmla="*/ 39 w 91"/>
                <a:gd name="T27" fmla="*/ 0 h 91"/>
                <a:gd name="T28" fmla="*/ 44 w 91"/>
                <a:gd name="T29" fmla="*/ 13 h 91"/>
                <a:gd name="T30" fmla="*/ 52 w 91"/>
                <a:gd name="T31" fmla="*/ 14 h 91"/>
                <a:gd name="T32" fmla="*/ 60 w 91"/>
                <a:gd name="T33" fmla="*/ 2 h 91"/>
                <a:gd name="T34" fmla="*/ 73 w 91"/>
                <a:gd name="T35" fmla="*/ 9 h 91"/>
                <a:gd name="T36" fmla="*/ 67 w 91"/>
                <a:gd name="T37" fmla="*/ 22 h 91"/>
                <a:gd name="T38" fmla="*/ 72 w 91"/>
                <a:gd name="T39" fmla="*/ 28 h 91"/>
                <a:gd name="T40" fmla="*/ 87 w 91"/>
                <a:gd name="T41" fmla="*/ 25 h 91"/>
                <a:gd name="T42" fmla="*/ 91 w 91"/>
                <a:gd name="T43" fmla="*/ 39 h 91"/>
                <a:gd name="T44" fmla="*/ 77 w 91"/>
                <a:gd name="T45" fmla="*/ 44 h 91"/>
                <a:gd name="T46" fmla="*/ 76 w 91"/>
                <a:gd name="T47" fmla="*/ 52 h 91"/>
                <a:gd name="T48" fmla="*/ 89 w 91"/>
                <a:gd name="T49" fmla="*/ 60 h 91"/>
                <a:gd name="T50" fmla="*/ 82 w 91"/>
                <a:gd name="T51" fmla="*/ 73 h 91"/>
                <a:gd name="T52" fmla="*/ 68 w 91"/>
                <a:gd name="T53" fmla="*/ 67 h 91"/>
                <a:gd name="T54" fmla="*/ 62 w 91"/>
                <a:gd name="T55" fmla="*/ 72 h 91"/>
                <a:gd name="T56" fmla="*/ 65 w 91"/>
                <a:gd name="T57" fmla="*/ 87 h 91"/>
                <a:gd name="T58" fmla="*/ 51 w 91"/>
                <a:gd name="T59" fmla="*/ 91 h 91"/>
                <a:gd name="T60" fmla="*/ 46 w 91"/>
                <a:gd name="T61" fmla="*/ 77 h 91"/>
                <a:gd name="T62" fmla="*/ 38 w 91"/>
                <a:gd name="T63" fmla="*/ 77 h 91"/>
                <a:gd name="T64" fmla="*/ 30 w 91"/>
                <a:gd name="T65" fmla="*/ 8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1" h="91">
                  <a:moveTo>
                    <a:pt x="30" y="89"/>
                  </a:moveTo>
                  <a:cubicBezTo>
                    <a:pt x="17" y="82"/>
                    <a:pt x="17" y="82"/>
                    <a:pt x="17" y="82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1" y="67"/>
                    <a:pt x="19" y="65"/>
                    <a:pt x="18" y="62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3"/>
                    <a:pt x="13" y="41"/>
                    <a:pt x="14" y="38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4" y="21"/>
                    <a:pt x="26" y="19"/>
                    <a:pt x="28" y="18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7" y="13"/>
                    <a:pt x="50" y="13"/>
                    <a:pt x="52" y="14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69" y="24"/>
                    <a:pt x="71" y="26"/>
                    <a:pt x="72" y="28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91" y="39"/>
                    <a:pt x="91" y="39"/>
                    <a:pt x="91" y="39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7" y="47"/>
                    <a:pt x="77" y="50"/>
                    <a:pt x="76" y="52"/>
                  </a:cubicBezTo>
                  <a:cubicBezTo>
                    <a:pt x="89" y="60"/>
                    <a:pt x="89" y="60"/>
                    <a:pt x="89" y="60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7" y="69"/>
                    <a:pt x="65" y="71"/>
                    <a:pt x="62" y="72"/>
                  </a:cubicBezTo>
                  <a:cubicBezTo>
                    <a:pt x="65" y="87"/>
                    <a:pt x="65" y="87"/>
                    <a:pt x="65" y="87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3" y="77"/>
                    <a:pt x="41" y="77"/>
                    <a:pt x="38" y="77"/>
                  </a:cubicBezTo>
                  <a:cubicBezTo>
                    <a:pt x="30" y="89"/>
                    <a:pt x="30" y="89"/>
                    <a:pt x="30" y="89"/>
                  </a:cubicBezTo>
                  <a:close/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350">
                <a:solidFill>
                  <a:schemeClr val="accent2"/>
                </a:solidFill>
              </a:endParaRPr>
            </a:p>
          </p:txBody>
        </p:sp>
        <p:sp>
          <p:nvSpPr>
            <p:cNvPr id="22" name="Freeform 131">
              <a:extLst>
                <a:ext uri="{FF2B5EF4-FFF2-40B4-BE49-F238E27FC236}">
                  <a16:creationId xmlns:a16="http://schemas.microsoft.com/office/drawing/2014/main" id="{F8CE678A-18AB-D841-859D-5DDE73520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0225" y="3951288"/>
              <a:ext cx="125413" cy="125413"/>
            </a:xfrm>
            <a:custGeom>
              <a:avLst/>
              <a:gdLst>
                <a:gd name="T0" fmla="*/ 14 w 38"/>
                <a:gd name="T1" fmla="*/ 3 h 38"/>
                <a:gd name="T2" fmla="*/ 35 w 38"/>
                <a:gd name="T3" fmla="*/ 14 h 38"/>
                <a:gd name="T4" fmla="*/ 24 w 38"/>
                <a:gd name="T5" fmla="*/ 35 h 38"/>
                <a:gd name="T6" fmla="*/ 3 w 38"/>
                <a:gd name="T7" fmla="*/ 24 h 38"/>
                <a:gd name="T8" fmla="*/ 14 w 38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14" y="3"/>
                  </a:moveTo>
                  <a:cubicBezTo>
                    <a:pt x="23" y="0"/>
                    <a:pt x="33" y="5"/>
                    <a:pt x="35" y="14"/>
                  </a:cubicBezTo>
                  <a:cubicBezTo>
                    <a:pt x="38" y="23"/>
                    <a:pt x="33" y="33"/>
                    <a:pt x="24" y="35"/>
                  </a:cubicBezTo>
                  <a:cubicBezTo>
                    <a:pt x="15" y="38"/>
                    <a:pt x="6" y="33"/>
                    <a:pt x="3" y="24"/>
                  </a:cubicBezTo>
                  <a:cubicBezTo>
                    <a:pt x="0" y="15"/>
                    <a:pt x="5" y="6"/>
                    <a:pt x="14" y="3"/>
                  </a:cubicBezTo>
                  <a:close/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D" sz="135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387019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A06804-6213-4B05-B649-1B694C037757}"/>
              </a:ext>
            </a:extLst>
          </p:cNvPr>
          <p:cNvSpPr txBox="1"/>
          <p:nvPr/>
        </p:nvSpPr>
        <p:spPr>
          <a:xfrm>
            <a:off x="727938" y="564657"/>
            <a:ext cx="7926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Agenda 10º CEP – CREA MG / 10º CNP - CONFEA</a:t>
            </a:r>
            <a:endParaRPr lang="en-ID" sz="16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4C3A2FB-D13D-4571-8004-BCCB4E00C104}"/>
              </a:ext>
            </a:extLst>
          </p:cNvPr>
          <p:cNvSpPr>
            <a:spLocks/>
          </p:cNvSpPr>
          <p:nvPr/>
        </p:nvSpPr>
        <p:spPr bwMode="auto">
          <a:xfrm>
            <a:off x="1191" y="5488782"/>
            <a:ext cx="9142810" cy="1369218"/>
          </a:xfrm>
          <a:custGeom>
            <a:avLst/>
            <a:gdLst>
              <a:gd name="T0" fmla="*/ 7511 w 7679"/>
              <a:gd name="T1" fmla="*/ 518 h 1150"/>
              <a:gd name="T2" fmla="*/ 7401 w 7679"/>
              <a:gd name="T3" fmla="*/ 464 h 1150"/>
              <a:gd name="T4" fmla="*/ 7307 w 7679"/>
              <a:gd name="T5" fmla="*/ 442 h 1150"/>
              <a:gd name="T6" fmla="*/ 7236 w 7679"/>
              <a:gd name="T7" fmla="*/ 362 h 1150"/>
              <a:gd name="T8" fmla="*/ 7164 w 7679"/>
              <a:gd name="T9" fmla="*/ 523 h 1150"/>
              <a:gd name="T10" fmla="*/ 7098 w 7679"/>
              <a:gd name="T11" fmla="*/ 518 h 1150"/>
              <a:gd name="T12" fmla="*/ 6905 w 7679"/>
              <a:gd name="T13" fmla="*/ 585 h 1150"/>
              <a:gd name="T14" fmla="*/ 6790 w 7679"/>
              <a:gd name="T15" fmla="*/ 585 h 1150"/>
              <a:gd name="T16" fmla="*/ 6680 w 7679"/>
              <a:gd name="T17" fmla="*/ 464 h 1150"/>
              <a:gd name="T18" fmla="*/ 6404 w 7679"/>
              <a:gd name="T19" fmla="*/ 385 h 1150"/>
              <a:gd name="T20" fmla="*/ 6351 w 7679"/>
              <a:gd name="T21" fmla="*/ 77 h 1150"/>
              <a:gd name="T22" fmla="*/ 6153 w 7679"/>
              <a:gd name="T23" fmla="*/ 371 h 1150"/>
              <a:gd name="T24" fmla="*/ 6099 w 7679"/>
              <a:gd name="T25" fmla="*/ 403 h 1150"/>
              <a:gd name="T26" fmla="*/ 5992 w 7679"/>
              <a:gd name="T27" fmla="*/ 341 h 1150"/>
              <a:gd name="T28" fmla="*/ 5744 w 7679"/>
              <a:gd name="T29" fmla="*/ 454 h 1150"/>
              <a:gd name="T30" fmla="*/ 5613 w 7679"/>
              <a:gd name="T31" fmla="*/ 397 h 1150"/>
              <a:gd name="T32" fmla="*/ 5437 w 7679"/>
              <a:gd name="T33" fmla="*/ 378 h 1150"/>
              <a:gd name="T34" fmla="*/ 5393 w 7679"/>
              <a:gd name="T35" fmla="*/ 408 h 1150"/>
              <a:gd name="T36" fmla="*/ 5328 w 7679"/>
              <a:gd name="T37" fmla="*/ 472 h 1150"/>
              <a:gd name="T38" fmla="*/ 5129 w 7679"/>
              <a:gd name="T39" fmla="*/ 571 h 1150"/>
              <a:gd name="T40" fmla="*/ 4998 w 7679"/>
              <a:gd name="T41" fmla="*/ 598 h 1150"/>
              <a:gd name="T42" fmla="*/ 4901 w 7679"/>
              <a:gd name="T43" fmla="*/ 485 h 1150"/>
              <a:gd name="T44" fmla="*/ 4838 w 7679"/>
              <a:gd name="T45" fmla="*/ 395 h 1150"/>
              <a:gd name="T46" fmla="*/ 4772 w 7679"/>
              <a:gd name="T47" fmla="*/ 445 h 1150"/>
              <a:gd name="T48" fmla="*/ 4672 w 7679"/>
              <a:gd name="T49" fmla="*/ 525 h 1150"/>
              <a:gd name="T50" fmla="*/ 4487 w 7679"/>
              <a:gd name="T51" fmla="*/ 462 h 1150"/>
              <a:gd name="T52" fmla="*/ 4346 w 7679"/>
              <a:gd name="T53" fmla="*/ 531 h 1150"/>
              <a:gd name="T54" fmla="*/ 4272 w 7679"/>
              <a:gd name="T55" fmla="*/ 559 h 1150"/>
              <a:gd name="T56" fmla="*/ 4155 w 7679"/>
              <a:gd name="T57" fmla="*/ 479 h 1150"/>
              <a:gd name="T58" fmla="*/ 4092 w 7679"/>
              <a:gd name="T59" fmla="*/ 397 h 1150"/>
              <a:gd name="T60" fmla="*/ 3982 w 7679"/>
              <a:gd name="T61" fmla="*/ 341 h 1150"/>
              <a:gd name="T62" fmla="*/ 3916 w 7679"/>
              <a:gd name="T63" fmla="*/ 360 h 1150"/>
              <a:gd name="T64" fmla="*/ 3840 w 7679"/>
              <a:gd name="T65" fmla="*/ 402 h 1150"/>
              <a:gd name="T66" fmla="*/ 3777 w 7679"/>
              <a:gd name="T67" fmla="*/ 221 h 1150"/>
              <a:gd name="T68" fmla="*/ 3723 w 7679"/>
              <a:gd name="T69" fmla="*/ 221 h 1150"/>
              <a:gd name="T70" fmla="*/ 3596 w 7679"/>
              <a:gd name="T71" fmla="*/ 134 h 1150"/>
              <a:gd name="T72" fmla="*/ 3482 w 7679"/>
              <a:gd name="T73" fmla="*/ 259 h 1150"/>
              <a:gd name="T74" fmla="*/ 3374 w 7679"/>
              <a:gd name="T75" fmla="*/ 554 h 1150"/>
              <a:gd name="T76" fmla="*/ 3219 w 7679"/>
              <a:gd name="T77" fmla="*/ 502 h 1150"/>
              <a:gd name="T78" fmla="*/ 3118 w 7679"/>
              <a:gd name="T79" fmla="*/ 304 h 1150"/>
              <a:gd name="T80" fmla="*/ 2922 w 7679"/>
              <a:gd name="T81" fmla="*/ 404 h 1150"/>
              <a:gd name="T82" fmla="*/ 2797 w 7679"/>
              <a:gd name="T83" fmla="*/ 521 h 1150"/>
              <a:gd name="T84" fmla="*/ 2641 w 7679"/>
              <a:gd name="T85" fmla="*/ 598 h 1150"/>
              <a:gd name="T86" fmla="*/ 2468 w 7679"/>
              <a:gd name="T87" fmla="*/ 479 h 1150"/>
              <a:gd name="T88" fmla="*/ 2363 w 7679"/>
              <a:gd name="T89" fmla="*/ 557 h 1150"/>
              <a:gd name="T90" fmla="*/ 2037 w 7679"/>
              <a:gd name="T91" fmla="*/ 399 h 1150"/>
              <a:gd name="T92" fmla="*/ 2009 w 7679"/>
              <a:gd name="T93" fmla="*/ 544 h 1150"/>
              <a:gd name="T94" fmla="*/ 1901 w 7679"/>
              <a:gd name="T95" fmla="*/ 542 h 1150"/>
              <a:gd name="T96" fmla="*/ 1788 w 7679"/>
              <a:gd name="T97" fmla="*/ 551 h 1150"/>
              <a:gd name="T98" fmla="*/ 1694 w 7679"/>
              <a:gd name="T99" fmla="*/ 589 h 1150"/>
              <a:gd name="T100" fmla="*/ 1522 w 7679"/>
              <a:gd name="T101" fmla="*/ 637 h 1150"/>
              <a:gd name="T102" fmla="*/ 1392 w 7679"/>
              <a:gd name="T103" fmla="*/ 572 h 1150"/>
              <a:gd name="T104" fmla="*/ 1201 w 7679"/>
              <a:gd name="T105" fmla="*/ 514 h 1150"/>
              <a:gd name="T106" fmla="*/ 1150 w 7679"/>
              <a:gd name="T107" fmla="*/ 551 h 1150"/>
              <a:gd name="T108" fmla="*/ 939 w 7679"/>
              <a:gd name="T109" fmla="*/ 616 h 1150"/>
              <a:gd name="T110" fmla="*/ 896 w 7679"/>
              <a:gd name="T111" fmla="*/ 501 h 1150"/>
              <a:gd name="T112" fmla="*/ 733 w 7679"/>
              <a:gd name="T113" fmla="*/ 576 h 1150"/>
              <a:gd name="T114" fmla="*/ 560 w 7679"/>
              <a:gd name="T115" fmla="*/ 605 h 1150"/>
              <a:gd name="T116" fmla="*/ 440 w 7679"/>
              <a:gd name="T117" fmla="*/ 511 h 1150"/>
              <a:gd name="T118" fmla="*/ 316 w 7679"/>
              <a:gd name="T119" fmla="*/ 527 h 1150"/>
              <a:gd name="T120" fmla="*/ 100 w 7679"/>
              <a:gd name="T121" fmla="*/ 614 h 1150"/>
              <a:gd name="T122" fmla="*/ 7679 w 7679"/>
              <a:gd name="T123" fmla="*/ 512 h 1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679" h="1150">
                <a:moveTo>
                  <a:pt x="7679" y="512"/>
                </a:moveTo>
                <a:lnTo>
                  <a:pt x="7608" y="512"/>
                </a:lnTo>
                <a:lnTo>
                  <a:pt x="7608" y="480"/>
                </a:lnTo>
                <a:lnTo>
                  <a:pt x="7511" y="480"/>
                </a:lnTo>
                <a:lnTo>
                  <a:pt x="7511" y="518"/>
                </a:lnTo>
                <a:lnTo>
                  <a:pt x="7489" y="518"/>
                </a:lnTo>
                <a:lnTo>
                  <a:pt x="7489" y="555"/>
                </a:lnTo>
                <a:lnTo>
                  <a:pt x="7465" y="555"/>
                </a:lnTo>
                <a:lnTo>
                  <a:pt x="7465" y="464"/>
                </a:lnTo>
                <a:lnTo>
                  <a:pt x="7401" y="464"/>
                </a:lnTo>
                <a:lnTo>
                  <a:pt x="7401" y="433"/>
                </a:lnTo>
                <a:lnTo>
                  <a:pt x="7379" y="433"/>
                </a:lnTo>
                <a:lnTo>
                  <a:pt x="7379" y="395"/>
                </a:lnTo>
                <a:lnTo>
                  <a:pt x="7307" y="395"/>
                </a:lnTo>
                <a:lnTo>
                  <a:pt x="7307" y="442"/>
                </a:lnTo>
                <a:lnTo>
                  <a:pt x="7285" y="442"/>
                </a:lnTo>
                <a:lnTo>
                  <a:pt x="7285" y="510"/>
                </a:lnTo>
                <a:lnTo>
                  <a:pt x="7253" y="510"/>
                </a:lnTo>
                <a:lnTo>
                  <a:pt x="7253" y="362"/>
                </a:lnTo>
                <a:lnTo>
                  <a:pt x="7236" y="362"/>
                </a:lnTo>
                <a:lnTo>
                  <a:pt x="7236" y="326"/>
                </a:lnTo>
                <a:lnTo>
                  <a:pt x="7175" y="326"/>
                </a:lnTo>
                <a:lnTo>
                  <a:pt x="7175" y="425"/>
                </a:lnTo>
                <a:lnTo>
                  <a:pt x="7164" y="425"/>
                </a:lnTo>
                <a:lnTo>
                  <a:pt x="7164" y="523"/>
                </a:lnTo>
                <a:lnTo>
                  <a:pt x="7140" y="548"/>
                </a:lnTo>
                <a:lnTo>
                  <a:pt x="7140" y="576"/>
                </a:lnTo>
                <a:lnTo>
                  <a:pt x="7114" y="576"/>
                </a:lnTo>
                <a:lnTo>
                  <a:pt x="7114" y="532"/>
                </a:lnTo>
                <a:lnTo>
                  <a:pt x="7098" y="518"/>
                </a:lnTo>
                <a:lnTo>
                  <a:pt x="7098" y="484"/>
                </a:lnTo>
                <a:lnTo>
                  <a:pt x="6977" y="484"/>
                </a:lnTo>
                <a:lnTo>
                  <a:pt x="6977" y="537"/>
                </a:lnTo>
                <a:lnTo>
                  <a:pt x="6932" y="537"/>
                </a:lnTo>
                <a:lnTo>
                  <a:pt x="6905" y="585"/>
                </a:lnTo>
                <a:lnTo>
                  <a:pt x="6862" y="585"/>
                </a:lnTo>
                <a:lnTo>
                  <a:pt x="6862" y="551"/>
                </a:lnTo>
                <a:lnTo>
                  <a:pt x="6832" y="551"/>
                </a:lnTo>
                <a:lnTo>
                  <a:pt x="6832" y="585"/>
                </a:lnTo>
                <a:lnTo>
                  <a:pt x="6790" y="585"/>
                </a:lnTo>
                <a:lnTo>
                  <a:pt x="6790" y="649"/>
                </a:lnTo>
                <a:lnTo>
                  <a:pt x="6767" y="649"/>
                </a:lnTo>
                <a:lnTo>
                  <a:pt x="6767" y="532"/>
                </a:lnTo>
                <a:lnTo>
                  <a:pt x="6680" y="532"/>
                </a:lnTo>
                <a:lnTo>
                  <a:pt x="6680" y="464"/>
                </a:lnTo>
                <a:lnTo>
                  <a:pt x="6652" y="464"/>
                </a:lnTo>
                <a:lnTo>
                  <a:pt x="6652" y="437"/>
                </a:lnTo>
                <a:lnTo>
                  <a:pt x="6576" y="437"/>
                </a:lnTo>
                <a:lnTo>
                  <a:pt x="6576" y="385"/>
                </a:lnTo>
                <a:lnTo>
                  <a:pt x="6404" y="385"/>
                </a:lnTo>
                <a:lnTo>
                  <a:pt x="6404" y="378"/>
                </a:lnTo>
                <a:lnTo>
                  <a:pt x="6374" y="378"/>
                </a:lnTo>
                <a:lnTo>
                  <a:pt x="6374" y="216"/>
                </a:lnTo>
                <a:lnTo>
                  <a:pt x="6351" y="216"/>
                </a:lnTo>
                <a:lnTo>
                  <a:pt x="6351" y="77"/>
                </a:lnTo>
                <a:lnTo>
                  <a:pt x="6273" y="0"/>
                </a:lnTo>
                <a:lnTo>
                  <a:pt x="6252" y="0"/>
                </a:lnTo>
                <a:lnTo>
                  <a:pt x="6172" y="81"/>
                </a:lnTo>
                <a:lnTo>
                  <a:pt x="6172" y="371"/>
                </a:lnTo>
                <a:lnTo>
                  <a:pt x="6153" y="371"/>
                </a:lnTo>
                <a:lnTo>
                  <a:pt x="6153" y="437"/>
                </a:lnTo>
                <a:lnTo>
                  <a:pt x="6118" y="437"/>
                </a:lnTo>
                <a:lnTo>
                  <a:pt x="6118" y="416"/>
                </a:lnTo>
                <a:lnTo>
                  <a:pt x="6099" y="416"/>
                </a:lnTo>
                <a:lnTo>
                  <a:pt x="6099" y="403"/>
                </a:lnTo>
                <a:lnTo>
                  <a:pt x="6066" y="403"/>
                </a:lnTo>
                <a:lnTo>
                  <a:pt x="6066" y="434"/>
                </a:lnTo>
                <a:lnTo>
                  <a:pt x="6009" y="434"/>
                </a:lnTo>
                <a:lnTo>
                  <a:pt x="6009" y="341"/>
                </a:lnTo>
                <a:lnTo>
                  <a:pt x="5992" y="341"/>
                </a:lnTo>
                <a:lnTo>
                  <a:pt x="5992" y="285"/>
                </a:lnTo>
                <a:lnTo>
                  <a:pt x="5852" y="285"/>
                </a:lnTo>
                <a:lnTo>
                  <a:pt x="5852" y="389"/>
                </a:lnTo>
                <a:lnTo>
                  <a:pt x="5744" y="389"/>
                </a:lnTo>
                <a:lnTo>
                  <a:pt x="5744" y="454"/>
                </a:lnTo>
                <a:lnTo>
                  <a:pt x="5697" y="454"/>
                </a:lnTo>
                <a:lnTo>
                  <a:pt x="5697" y="512"/>
                </a:lnTo>
                <a:lnTo>
                  <a:pt x="5640" y="512"/>
                </a:lnTo>
                <a:lnTo>
                  <a:pt x="5640" y="397"/>
                </a:lnTo>
                <a:lnTo>
                  <a:pt x="5613" y="397"/>
                </a:lnTo>
                <a:lnTo>
                  <a:pt x="5613" y="312"/>
                </a:lnTo>
                <a:lnTo>
                  <a:pt x="5539" y="312"/>
                </a:lnTo>
                <a:lnTo>
                  <a:pt x="5539" y="341"/>
                </a:lnTo>
                <a:lnTo>
                  <a:pt x="5452" y="341"/>
                </a:lnTo>
                <a:lnTo>
                  <a:pt x="5437" y="378"/>
                </a:lnTo>
                <a:lnTo>
                  <a:pt x="5437" y="506"/>
                </a:lnTo>
                <a:lnTo>
                  <a:pt x="5405" y="506"/>
                </a:lnTo>
                <a:lnTo>
                  <a:pt x="5405" y="438"/>
                </a:lnTo>
                <a:lnTo>
                  <a:pt x="5393" y="438"/>
                </a:lnTo>
                <a:lnTo>
                  <a:pt x="5393" y="408"/>
                </a:lnTo>
                <a:lnTo>
                  <a:pt x="5352" y="408"/>
                </a:lnTo>
                <a:lnTo>
                  <a:pt x="5352" y="442"/>
                </a:lnTo>
                <a:lnTo>
                  <a:pt x="5336" y="442"/>
                </a:lnTo>
                <a:lnTo>
                  <a:pt x="5336" y="472"/>
                </a:lnTo>
                <a:lnTo>
                  <a:pt x="5328" y="472"/>
                </a:lnTo>
                <a:lnTo>
                  <a:pt x="5328" y="535"/>
                </a:lnTo>
                <a:lnTo>
                  <a:pt x="5296" y="535"/>
                </a:lnTo>
                <a:lnTo>
                  <a:pt x="5296" y="515"/>
                </a:lnTo>
                <a:lnTo>
                  <a:pt x="5129" y="515"/>
                </a:lnTo>
                <a:lnTo>
                  <a:pt x="5129" y="571"/>
                </a:lnTo>
                <a:lnTo>
                  <a:pt x="5089" y="571"/>
                </a:lnTo>
                <a:lnTo>
                  <a:pt x="5089" y="515"/>
                </a:lnTo>
                <a:lnTo>
                  <a:pt x="5022" y="515"/>
                </a:lnTo>
                <a:lnTo>
                  <a:pt x="5022" y="598"/>
                </a:lnTo>
                <a:lnTo>
                  <a:pt x="4998" y="598"/>
                </a:lnTo>
                <a:lnTo>
                  <a:pt x="4998" y="559"/>
                </a:lnTo>
                <a:lnTo>
                  <a:pt x="4955" y="559"/>
                </a:lnTo>
                <a:lnTo>
                  <a:pt x="4955" y="544"/>
                </a:lnTo>
                <a:lnTo>
                  <a:pt x="4901" y="544"/>
                </a:lnTo>
                <a:lnTo>
                  <a:pt x="4901" y="485"/>
                </a:lnTo>
                <a:lnTo>
                  <a:pt x="4883" y="485"/>
                </a:lnTo>
                <a:lnTo>
                  <a:pt x="4883" y="440"/>
                </a:lnTo>
                <a:lnTo>
                  <a:pt x="4863" y="440"/>
                </a:lnTo>
                <a:lnTo>
                  <a:pt x="4863" y="395"/>
                </a:lnTo>
                <a:lnTo>
                  <a:pt x="4838" y="395"/>
                </a:lnTo>
                <a:lnTo>
                  <a:pt x="4838" y="581"/>
                </a:lnTo>
                <a:lnTo>
                  <a:pt x="4807" y="581"/>
                </a:lnTo>
                <a:lnTo>
                  <a:pt x="4807" y="557"/>
                </a:lnTo>
                <a:lnTo>
                  <a:pt x="4772" y="557"/>
                </a:lnTo>
                <a:lnTo>
                  <a:pt x="4772" y="445"/>
                </a:lnTo>
                <a:lnTo>
                  <a:pt x="4759" y="445"/>
                </a:lnTo>
                <a:lnTo>
                  <a:pt x="4759" y="488"/>
                </a:lnTo>
                <a:lnTo>
                  <a:pt x="4730" y="488"/>
                </a:lnTo>
                <a:lnTo>
                  <a:pt x="4730" y="525"/>
                </a:lnTo>
                <a:lnTo>
                  <a:pt x="4672" y="525"/>
                </a:lnTo>
                <a:lnTo>
                  <a:pt x="4672" y="463"/>
                </a:lnTo>
                <a:lnTo>
                  <a:pt x="4602" y="463"/>
                </a:lnTo>
                <a:lnTo>
                  <a:pt x="4602" y="319"/>
                </a:lnTo>
                <a:lnTo>
                  <a:pt x="4487" y="319"/>
                </a:lnTo>
                <a:lnTo>
                  <a:pt x="4487" y="462"/>
                </a:lnTo>
                <a:lnTo>
                  <a:pt x="4456" y="462"/>
                </a:lnTo>
                <a:lnTo>
                  <a:pt x="4456" y="498"/>
                </a:lnTo>
                <a:lnTo>
                  <a:pt x="4408" y="498"/>
                </a:lnTo>
                <a:lnTo>
                  <a:pt x="4408" y="531"/>
                </a:lnTo>
                <a:lnTo>
                  <a:pt x="4346" y="531"/>
                </a:lnTo>
                <a:lnTo>
                  <a:pt x="4346" y="480"/>
                </a:lnTo>
                <a:lnTo>
                  <a:pt x="4293" y="480"/>
                </a:lnTo>
                <a:lnTo>
                  <a:pt x="4293" y="511"/>
                </a:lnTo>
                <a:lnTo>
                  <a:pt x="4272" y="511"/>
                </a:lnTo>
                <a:lnTo>
                  <a:pt x="4272" y="559"/>
                </a:lnTo>
                <a:lnTo>
                  <a:pt x="4231" y="559"/>
                </a:lnTo>
                <a:lnTo>
                  <a:pt x="4231" y="455"/>
                </a:lnTo>
                <a:lnTo>
                  <a:pt x="4185" y="455"/>
                </a:lnTo>
                <a:lnTo>
                  <a:pt x="4185" y="479"/>
                </a:lnTo>
                <a:lnTo>
                  <a:pt x="4155" y="479"/>
                </a:lnTo>
                <a:lnTo>
                  <a:pt x="4155" y="503"/>
                </a:lnTo>
                <a:lnTo>
                  <a:pt x="4135" y="503"/>
                </a:lnTo>
                <a:lnTo>
                  <a:pt x="4135" y="523"/>
                </a:lnTo>
                <a:lnTo>
                  <a:pt x="4092" y="523"/>
                </a:lnTo>
                <a:lnTo>
                  <a:pt x="4092" y="397"/>
                </a:lnTo>
                <a:lnTo>
                  <a:pt x="4024" y="397"/>
                </a:lnTo>
                <a:lnTo>
                  <a:pt x="4024" y="378"/>
                </a:lnTo>
                <a:lnTo>
                  <a:pt x="3998" y="378"/>
                </a:lnTo>
                <a:lnTo>
                  <a:pt x="3998" y="341"/>
                </a:lnTo>
                <a:lnTo>
                  <a:pt x="3982" y="341"/>
                </a:lnTo>
                <a:lnTo>
                  <a:pt x="3982" y="312"/>
                </a:lnTo>
                <a:lnTo>
                  <a:pt x="3925" y="312"/>
                </a:lnTo>
                <a:lnTo>
                  <a:pt x="3925" y="334"/>
                </a:lnTo>
                <a:lnTo>
                  <a:pt x="3916" y="334"/>
                </a:lnTo>
                <a:lnTo>
                  <a:pt x="3916" y="360"/>
                </a:lnTo>
                <a:lnTo>
                  <a:pt x="3901" y="360"/>
                </a:lnTo>
                <a:lnTo>
                  <a:pt x="3901" y="527"/>
                </a:lnTo>
                <a:lnTo>
                  <a:pt x="3883" y="527"/>
                </a:lnTo>
                <a:lnTo>
                  <a:pt x="3883" y="402"/>
                </a:lnTo>
                <a:lnTo>
                  <a:pt x="3840" y="402"/>
                </a:lnTo>
                <a:lnTo>
                  <a:pt x="3840" y="384"/>
                </a:lnTo>
                <a:lnTo>
                  <a:pt x="3817" y="384"/>
                </a:lnTo>
                <a:lnTo>
                  <a:pt x="3817" y="406"/>
                </a:lnTo>
                <a:lnTo>
                  <a:pt x="3777" y="406"/>
                </a:lnTo>
                <a:lnTo>
                  <a:pt x="3777" y="221"/>
                </a:lnTo>
                <a:lnTo>
                  <a:pt x="3762" y="221"/>
                </a:lnTo>
                <a:lnTo>
                  <a:pt x="3762" y="191"/>
                </a:lnTo>
                <a:lnTo>
                  <a:pt x="3738" y="191"/>
                </a:lnTo>
                <a:lnTo>
                  <a:pt x="3738" y="221"/>
                </a:lnTo>
                <a:lnTo>
                  <a:pt x="3723" y="221"/>
                </a:lnTo>
                <a:lnTo>
                  <a:pt x="3723" y="521"/>
                </a:lnTo>
                <a:lnTo>
                  <a:pt x="3703" y="521"/>
                </a:lnTo>
                <a:lnTo>
                  <a:pt x="3703" y="485"/>
                </a:lnTo>
                <a:lnTo>
                  <a:pt x="3596" y="485"/>
                </a:lnTo>
                <a:lnTo>
                  <a:pt x="3596" y="134"/>
                </a:lnTo>
                <a:lnTo>
                  <a:pt x="3577" y="134"/>
                </a:lnTo>
                <a:lnTo>
                  <a:pt x="3577" y="120"/>
                </a:lnTo>
                <a:lnTo>
                  <a:pt x="3526" y="120"/>
                </a:lnTo>
                <a:lnTo>
                  <a:pt x="3526" y="215"/>
                </a:lnTo>
                <a:lnTo>
                  <a:pt x="3482" y="259"/>
                </a:lnTo>
                <a:lnTo>
                  <a:pt x="3482" y="285"/>
                </a:lnTo>
                <a:lnTo>
                  <a:pt x="3467" y="285"/>
                </a:lnTo>
                <a:lnTo>
                  <a:pt x="3467" y="355"/>
                </a:lnTo>
                <a:lnTo>
                  <a:pt x="3374" y="328"/>
                </a:lnTo>
                <a:lnTo>
                  <a:pt x="3374" y="554"/>
                </a:lnTo>
                <a:lnTo>
                  <a:pt x="3311" y="554"/>
                </a:lnTo>
                <a:lnTo>
                  <a:pt x="3311" y="532"/>
                </a:lnTo>
                <a:lnTo>
                  <a:pt x="3279" y="532"/>
                </a:lnTo>
                <a:lnTo>
                  <a:pt x="3279" y="502"/>
                </a:lnTo>
                <a:lnTo>
                  <a:pt x="3219" y="502"/>
                </a:lnTo>
                <a:lnTo>
                  <a:pt x="3219" y="283"/>
                </a:lnTo>
                <a:lnTo>
                  <a:pt x="3179" y="283"/>
                </a:lnTo>
                <a:lnTo>
                  <a:pt x="3179" y="263"/>
                </a:lnTo>
                <a:lnTo>
                  <a:pt x="3118" y="263"/>
                </a:lnTo>
                <a:lnTo>
                  <a:pt x="3118" y="304"/>
                </a:lnTo>
                <a:lnTo>
                  <a:pt x="3083" y="304"/>
                </a:lnTo>
                <a:lnTo>
                  <a:pt x="3083" y="354"/>
                </a:lnTo>
                <a:lnTo>
                  <a:pt x="2940" y="354"/>
                </a:lnTo>
                <a:lnTo>
                  <a:pt x="2940" y="404"/>
                </a:lnTo>
                <a:lnTo>
                  <a:pt x="2922" y="404"/>
                </a:lnTo>
                <a:lnTo>
                  <a:pt x="2922" y="589"/>
                </a:lnTo>
                <a:lnTo>
                  <a:pt x="2831" y="589"/>
                </a:lnTo>
                <a:lnTo>
                  <a:pt x="2831" y="571"/>
                </a:lnTo>
                <a:lnTo>
                  <a:pt x="2797" y="571"/>
                </a:lnTo>
                <a:lnTo>
                  <a:pt x="2797" y="521"/>
                </a:lnTo>
                <a:lnTo>
                  <a:pt x="2777" y="502"/>
                </a:lnTo>
                <a:lnTo>
                  <a:pt x="2673" y="502"/>
                </a:lnTo>
                <a:lnTo>
                  <a:pt x="2673" y="572"/>
                </a:lnTo>
                <a:lnTo>
                  <a:pt x="2641" y="572"/>
                </a:lnTo>
                <a:lnTo>
                  <a:pt x="2641" y="598"/>
                </a:lnTo>
                <a:lnTo>
                  <a:pt x="2525" y="598"/>
                </a:lnTo>
                <a:lnTo>
                  <a:pt x="2525" y="520"/>
                </a:lnTo>
                <a:lnTo>
                  <a:pt x="2489" y="520"/>
                </a:lnTo>
                <a:lnTo>
                  <a:pt x="2489" y="479"/>
                </a:lnTo>
                <a:lnTo>
                  <a:pt x="2468" y="479"/>
                </a:lnTo>
                <a:lnTo>
                  <a:pt x="2468" y="464"/>
                </a:lnTo>
                <a:lnTo>
                  <a:pt x="2384" y="464"/>
                </a:lnTo>
                <a:lnTo>
                  <a:pt x="2384" y="510"/>
                </a:lnTo>
                <a:lnTo>
                  <a:pt x="2363" y="510"/>
                </a:lnTo>
                <a:lnTo>
                  <a:pt x="2363" y="557"/>
                </a:lnTo>
                <a:lnTo>
                  <a:pt x="2328" y="557"/>
                </a:lnTo>
                <a:lnTo>
                  <a:pt x="2328" y="350"/>
                </a:lnTo>
                <a:lnTo>
                  <a:pt x="2146" y="350"/>
                </a:lnTo>
                <a:lnTo>
                  <a:pt x="2146" y="399"/>
                </a:lnTo>
                <a:lnTo>
                  <a:pt x="2037" y="399"/>
                </a:lnTo>
                <a:lnTo>
                  <a:pt x="2037" y="622"/>
                </a:lnTo>
                <a:lnTo>
                  <a:pt x="2021" y="622"/>
                </a:lnTo>
                <a:lnTo>
                  <a:pt x="2021" y="568"/>
                </a:lnTo>
                <a:lnTo>
                  <a:pt x="2009" y="568"/>
                </a:lnTo>
                <a:lnTo>
                  <a:pt x="2009" y="544"/>
                </a:lnTo>
                <a:lnTo>
                  <a:pt x="1953" y="544"/>
                </a:lnTo>
                <a:lnTo>
                  <a:pt x="1953" y="520"/>
                </a:lnTo>
                <a:lnTo>
                  <a:pt x="1940" y="520"/>
                </a:lnTo>
                <a:lnTo>
                  <a:pt x="1940" y="542"/>
                </a:lnTo>
                <a:lnTo>
                  <a:pt x="1901" y="542"/>
                </a:lnTo>
                <a:lnTo>
                  <a:pt x="1901" y="493"/>
                </a:lnTo>
                <a:lnTo>
                  <a:pt x="1883" y="433"/>
                </a:lnTo>
                <a:lnTo>
                  <a:pt x="1838" y="433"/>
                </a:lnTo>
                <a:lnTo>
                  <a:pt x="1838" y="551"/>
                </a:lnTo>
                <a:lnTo>
                  <a:pt x="1788" y="551"/>
                </a:lnTo>
                <a:lnTo>
                  <a:pt x="1788" y="587"/>
                </a:lnTo>
                <a:lnTo>
                  <a:pt x="1718" y="587"/>
                </a:lnTo>
                <a:lnTo>
                  <a:pt x="1718" y="557"/>
                </a:lnTo>
                <a:lnTo>
                  <a:pt x="1694" y="557"/>
                </a:lnTo>
                <a:lnTo>
                  <a:pt x="1694" y="589"/>
                </a:lnTo>
                <a:lnTo>
                  <a:pt x="1625" y="589"/>
                </a:lnTo>
                <a:lnTo>
                  <a:pt x="1625" y="615"/>
                </a:lnTo>
                <a:lnTo>
                  <a:pt x="1599" y="615"/>
                </a:lnTo>
                <a:lnTo>
                  <a:pt x="1599" y="637"/>
                </a:lnTo>
                <a:lnTo>
                  <a:pt x="1522" y="637"/>
                </a:lnTo>
                <a:lnTo>
                  <a:pt x="1522" y="613"/>
                </a:lnTo>
                <a:lnTo>
                  <a:pt x="1508" y="613"/>
                </a:lnTo>
                <a:lnTo>
                  <a:pt x="1508" y="479"/>
                </a:lnTo>
                <a:lnTo>
                  <a:pt x="1392" y="479"/>
                </a:lnTo>
                <a:lnTo>
                  <a:pt x="1392" y="572"/>
                </a:lnTo>
                <a:lnTo>
                  <a:pt x="1302" y="572"/>
                </a:lnTo>
                <a:lnTo>
                  <a:pt x="1302" y="538"/>
                </a:lnTo>
                <a:lnTo>
                  <a:pt x="1278" y="538"/>
                </a:lnTo>
                <a:lnTo>
                  <a:pt x="1278" y="514"/>
                </a:lnTo>
                <a:lnTo>
                  <a:pt x="1201" y="514"/>
                </a:lnTo>
                <a:lnTo>
                  <a:pt x="1201" y="610"/>
                </a:lnTo>
                <a:lnTo>
                  <a:pt x="1176" y="610"/>
                </a:lnTo>
                <a:lnTo>
                  <a:pt x="1176" y="594"/>
                </a:lnTo>
                <a:lnTo>
                  <a:pt x="1150" y="594"/>
                </a:lnTo>
                <a:lnTo>
                  <a:pt x="1150" y="551"/>
                </a:lnTo>
                <a:lnTo>
                  <a:pt x="1118" y="551"/>
                </a:lnTo>
                <a:lnTo>
                  <a:pt x="1118" y="645"/>
                </a:lnTo>
                <a:lnTo>
                  <a:pt x="1092" y="645"/>
                </a:lnTo>
                <a:lnTo>
                  <a:pt x="1092" y="616"/>
                </a:lnTo>
                <a:lnTo>
                  <a:pt x="939" y="616"/>
                </a:lnTo>
                <a:lnTo>
                  <a:pt x="939" y="566"/>
                </a:lnTo>
                <a:lnTo>
                  <a:pt x="923" y="566"/>
                </a:lnTo>
                <a:lnTo>
                  <a:pt x="923" y="544"/>
                </a:lnTo>
                <a:lnTo>
                  <a:pt x="896" y="544"/>
                </a:lnTo>
                <a:lnTo>
                  <a:pt x="896" y="501"/>
                </a:lnTo>
                <a:lnTo>
                  <a:pt x="845" y="501"/>
                </a:lnTo>
                <a:lnTo>
                  <a:pt x="845" y="553"/>
                </a:lnTo>
                <a:lnTo>
                  <a:pt x="750" y="553"/>
                </a:lnTo>
                <a:lnTo>
                  <a:pt x="750" y="576"/>
                </a:lnTo>
                <a:lnTo>
                  <a:pt x="733" y="576"/>
                </a:lnTo>
                <a:lnTo>
                  <a:pt x="733" y="613"/>
                </a:lnTo>
                <a:lnTo>
                  <a:pt x="680" y="613"/>
                </a:lnTo>
                <a:lnTo>
                  <a:pt x="680" y="574"/>
                </a:lnTo>
                <a:lnTo>
                  <a:pt x="560" y="574"/>
                </a:lnTo>
                <a:lnTo>
                  <a:pt x="560" y="605"/>
                </a:lnTo>
                <a:lnTo>
                  <a:pt x="502" y="605"/>
                </a:lnTo>
                <a:lnTo>
                  <a:pt x="502" y="557"/>
                </a:lnTo>
                <a:lnTo>
                  <a:pt x="475" y="557"/>
                </a:lnTo>
                <a:lnTo>
                  <a:pt x="475" y="511"/>
                </a:lnTo>
                <a:lnTo>
                  <a:pt x="440" y="511"/>
                </a:lnTo>
                <a:lnTo>
                  <a:pt x="440" y="485"/>
                </a:lnTo>
                <a:lnTo>
                  <a:pt x="373" y="485"/>
                </a:lnTo>
                <a:lnTo>
                  <a:pt x="373" y="510"/>
                </a:lnTo>
                <a:lnTo>
                  <a:pt x="316" y="510"/>
                </a:lnTo>
                <a:lnTo>
                  <a:pt x="316" y="527"/>
                </a:lnTo>
                <a:lnTo>
                  <a:pt x="293" y="527"/>
                </a:lnTo>
                <a:lnTo>
                  <a:pt x="293" y="562"/>
                </a:lnTo>
                <a:lnTo>
                  <a:pt x="280" y="562"/>
                </a:lnTo>
                <a:lnTo>
                  <a:pt x="280" y="614"/>
                </a:lnTo>
                <a:lnTo>
                  <a:pt x="100" y="614"/>
                </a:lnTo>
                <a:lnTo>
                  <a:pt x="100" y="663"/>
                </a:lnTo>
                <a:lnTo>
                  <a:pt x="0" y="663"/>
                </a:lnTo>
                <a:lnTo>
                  <a:pt x="0" y="1150"/>
                </a:lnTo>
                <a:lnTo>
                  <a:pt x="7679" y="1150"/>
                </a:lnTo>
                <a:lnTo>
                  <a:pt x="7679" y="512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D" sz="135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6988508-1F09-B245-804A-F83D3A93A9F7}"/>
              </a:ext>
            </a:extLst>
          </p:cNvPr>
          <p:cNvSpPr/>
          <p:nvPr/>
        </p:nvSpPr>
        <p:spPr>
          <a:xfrm>
            <a:off x="727938" y="1578960"/>
            <a:ext cx="443594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B6141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10º CEP • CREA MG</a:t>
            </a:r>
          </a:p>
          <a:p>
            <a:endParaRPr lang="pt-BR" sz="9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sz="900" spc="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</a:t>
            </a:r>
          </a:p>
          <a:p>
            <a:r>
              <a:rPr lang="pt-BR" sz="1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Abrange todo o estado de Minas Gerais </a:t>
            </a:r>
          </a:p>
          <a:p>
            <a:endParaRPr lang="pt-BR" sz="9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sz="900" spc="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PERÍODO</a:t>
            </a:r>
          </a:p>
          <a:p>
            <a:r>
              <a:rPr lang="pt-BR" sz="1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04 a 06 de julho de 2019</a:t>
            </a:r>
          </a:p>
          <a:p>
            <a:endParaRPr lang="pt-BR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pt-BR" sz="1400" b="1" dirty="0">
                <a:solidFill>
                  <a:srgbClr val="B6141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63 Eventos - Inspetorias</a:t>
            </a:r>
          </a:p>
          <a:p>
            <a:pPr marL="742950" lvl="1" indent="-285750">
              <a:buFont typeface="Arial"/>
              <a:buChar char="•"/>
            </a:pPr>
            <a:r>
              <a:rPr lang="pt-BR" sz="1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Inspetorias do Crea-MG</a:t>
            </a:r>
          </a:p>
          <a:p>
            <a:pPr marL="742950" lvl="1" indent="-285750">
              <a:buFont typeface="Arial"/>
              <a:buChar char="•"/>
            </a:pPr>
            <a:r>
              <a:rPr lang="pt-BR" sz="1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 01 de abril a 05 de maio de 2019</a:t>
            </a:r>
          </a:p>
          <a:p>
            <a:pPr lvl="1"/>
            <a:endParaRPr lang="pt-BR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pt-BR" sz="1400" b="1" dirty="0">
                <a:solidFill>
                  <a:srgbClr val="B6141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07 Eventos </a:t>
            </a:r>
            <a:r>
              <a:rPr lang="mr-IN" sz="1400" b="1" dirty="0">
                <a:solidFill>
                  <a:srgbClr val="B6141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pt-BR" sz="1400" b="1" dirty="0">
                <a:solidFill>
                  <a:srgbClr val="B6141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Regionais</a:t>
            </a:r>
          </a:p>
          <a:p>
            <a:pPr marL="742950" lvl="1" indent="-285750">
              <a:buFont typeface="Arial"/>
              <a:buChar char="•"/>
            </a:pPr>
            <a:r>
              <a:rPr lang="pt-BR" sz="1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Locais a definir</a:t>
            </a:r>
          </a:p>
          <a:p>
            <a:pPr marL="742950" lvl="1" indent="-285750">
              <a:buFont typeface="Arial"/>
              <a:buChar char="•"/>
            </a:pPr>
            <a:r>
              <a:rPr lang="pt-BR" sz="1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 20 de maio a 15 de junho de 2019</a:t>
            </a:r>
          </a:p>
          <a:p>
            <a:pPr lvl="1"/>
            <a:endParaRPr lang="pt-BR" sz="1400" dirty="0">
              <a:solidFill>
                <a:srgbClr val="B6141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pt-BR" sz="1400" b="1" dirty="0">
                <a:solidFill>
                  <a:srgbClr val="B6141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01 Evento </a:t>
            </a:r>
            <a:r>
              <a:rPr lang="mr-IN" sz="1400" b="1" dirty="0">
                <a:solidFill>
                  <a:srgbClr val="B6141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pt-BR" sz="1400" b="1" dirty="0">
                <a:solidFill>
                  <a:srgbClr val="B6141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Estadual</a:t>
            </a:r>
          </a:p>
          <a:p>
            <a:pPr marL="742950" lvl="1" indent="-285750">
              <a:buFont typeface="Arial"/>
              <a:buChar char="•"/>
            </a:pPr>
            <a:r>
              <a:rPr lang="pt-BR" sz="1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Belo Horizonte</a:t>
            </a:r>
          </a:p>
          <a:p>
            <a:pPr marL="742950" lvl="1" indent="-285750">
              <a:buFont typeface="Arial"/>
              <a:buChar char="•"/>
            </a:pPr>
            <a:r>
              <a:rPr lang="pt-BR" sz="1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04 a 06 de julho de 2019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3B51A1A-81B0-0E44-AEA5-002F754C5091}"/>
              </a:ext>
            </a:extLst>
          </p:cNvPr>
          <p:cNvSpPr/>
          <p:nvPr/>
        </p:nvSpPr>
        <p:spPr>
          <a:xfrm>
            <a:off x="5564372" y="1578960"/>
            <a:ext cx="317913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10º CNP • CONFEA</a:t>
            </a:r>
          </a:p>
          <a:p>
            <a:endParaRPr lang="pt-BR" sz="900" spc="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sz="900" spc="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</a:t>
            </a:r>
          </a:p>
          <a:p>
            <a:r>
              <a:rPr lang="pt-BR" sz="1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Palmas/TO</a:t>
            </a:r>
          </a:p>
          <a:p>
            <a:endParaRPr lang="pt-BR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sz="900" spc="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PERÍODO</a:t>
            </a:r>
            <a:r>
              <a:rPr lang="pt-BR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pt-BR" sz="1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 a 21 de setembro de 2019</a:t>
            </a:r>
            <a:endParaRPr lang="pt-BR" sz="1400" b="1" dirty="0"/>
          </a:p>
        </p:txBody>
      </p:sp>
      <p:pic>
        <p:nvPicPr>
          <p:cNvPr id="10" name="Imagem 9" descr="Uma imagem contendo ao ar livre, edifício, céu, cidade&#10;&#10;&#10;&#10;Descrição gerada automaticamente">
            <a:extLst>
              <a:ext uri="{FF2B5EF4-FFF2-40B4-BE49-F238E27FC236}">
                <a16:creationId xmlns:a16="http://schemas.microsoft.com/office/drawing/2014/main" id="{0939D8DD-0D93-784E-A889-D6EF053319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t="1048" r="11860" b="-1048"/>
          <a:stretch/>
        </p:blipFill>
        <p:spPr>
          <a:xfrm>
            <a:off x="5564372" y="3229460"/>
            <a:ext cx="3090530" cy="2127158"/>
          </a:xfrm>
          <a:prstGeom prst="flowChartAlternateProcess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60ACED1-6B9B-4F78-9544-160953A678C5}"/>
              </a:ext>
            </a:extLst>
          </p:cNvPr>
          <p:cNvSpPr txBox="1"/>
          <p:nvPr/>
        </p:nvSpPr>
        <p:spPr>
          <a:xfrm>
            <a:off x="2739110" y="286756"/>
            <a:ext cx="441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INSERIR AGENDA E NUMEROS DO CEP **</a:t>
            </a:r>
          </a:p>
        </p:txBody>
      </p:sp>
    </p:spTree>
    <p:extLst>
      <p:ext uri="{BB962C8B-B14F-4D97-AF65-F5344CB8AC3E}">
        <p14:creationId xmlns:p14="http://schemas.microsoft.com/office/powerpoint/2010/main" val="71108043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F23E90-5A51-4B30-BDDC-4B2FDC1DA42D}"/>
              </a:ext>
            </a:extLst>
          </p:cNvPr>
          <p:cNvSpPr txBox="1"/>
          <p:nvPr/>
        </p:nvSpPr>
        <p:spPr>
          <a:xfrm>
            <a:off x="593259" y="543594"/>
            <a:ext cx="3751914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B6141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COMISSÃO ORGANIZADORA REGIONAL (COR)</a:t>
            </a:r>
          </a:p>
          <a:p>
            <a:br>
              <a:rPr 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COMISSÃO DEFINIDA PELO PLENÁRIO </a:t>
            </a:r>
            <a:br>
              <a:rPr lang="pt-BR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CREA-MG PARA ORGANIZAR </a:t>
            </a:r>
            <a:br>
              <a:rPr lang="pt-BR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CONDUZIR O 10º CEP – CREA-MG</a:t>
            </a:r>
          </a:p>
          <a:p>
            <a:pPr>
              <a:spcAft>
                <a:spcPts val="600"/>
              </a:spcAft>
            </a:pPr>
            <a:b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900" b="1" dirty="0">
                <a:solidFill>
                  <a:srgbClr val="B6141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PRESIDENTE</a:t>
            </a:r>
            <a:b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Lucio Fernando Borges (Coordenador)</a:t>
            </a:r>
          </a:p>
          <a:p>
            <a:pPr>
              <a:spcAft>
                <a:spcPts val="600"/>
              </a:spcAft>
            </a:pPr>
            <a:r>
              <a:rPr lang="pt-BR" sz="900" b="1" dirty="0">
                <a:solidFill>
                  <a:srgbClr val="B6141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DIRETOR RELAÇÕES INSTITUCIONAIS</a:t>
            </a:r>
            <a:b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Pedrinho da Mata (Coordenador Adjunto)</a:t>
            </a:r>
          </a:p>
          <a:p>
            <a:pPr>
              <a:spcAft>
                <a:spcPts val="600"/>
              </a:spcAft>
            </a:pPr>
            <a:r>
              <a:rPr lang="pt-BR" sz="900" b="1" dirty="0">
                <a:solidFill>
                  <a:srgbClr val="B6141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COORDENADORA DO FÓRUM DE COORDENADORES</a:t>
            </a:r>
            <a:br>
              <a:rPr lang="pt-BR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Camila Karen Reis Barbosa</a:t>
            </a:r>
          </a:p>
          <a:p>
            <a:pPr>
              <a:spcAft>
                <a:spcPts val="600"/>
              </a:spcAft>
            </a:pPr>
            <a:r>
              <a:rPr lang="pt-BR" sz="900" b="1" dirty="0">
                <a:solidFill>
                  <a:srgbClr val="B6141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COORDENADOR DO CEI</a:t>
            </a:r>
            <a:br>
              <a:rPr lang="pt-BR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Henrique de Freitas Galvão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>
              <a:spcAft>
                <a:spcPts val="600"/>
              </a:spcAft>
            </a:pPr>
            <a:r>
              <a:rPr lang="pt-BR" sz="900" b="1" dirty="0">
                <a:solidFill>
                  <a:srgbClr val="B6141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COORDENADOR DO CEE</a:t>
            </a:r>
            <a:br>
              <a:rPr lang="pt-BR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Fernando de Barros Magalhães</a:t>
            </a:r>
          </a:p>
          <a:p>
            <a:pPr>
              <a:spcAft>
                <a:spcPts val="600"/>
              </a:spcAft>
            </a:pPr>
            <a:r>
              <a:rPr lang="pt-BR" sz="900" b="1" dirty="0">
                <a:solidFill>
                  <a:srgbClr val="B6141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COORDENADOR DO CIE</a:t>
            </a:r>
            <a:br>
              <a:rPr lang="pt-BR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Rondinelly</a:t>
            </a: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Geraldo Pereira</a:t>
            </a:r>
          </a:p>
          <a:p>
            <a:pPr>
              <a:spcAft>
                <a:spcPts val="600"/>
              </a:spcAft>
            </a:pPr>
            <a:r>
              <a:rPr lang="pt-BR" sz="900" b="1" dirty="0">
                <a:solidFill>
                  <a:srgbClr val="B6141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INDICAÇÃO DO CEE</a:t>
            </a:r>
            <a:br>
              <a:rPr lang="pt-BR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Ricardo Antônio Andrade Vieira</a:t>
            </a:r>
          </a:p>
          <a:p>
            <a:pPr>
              <a:spcAft>
                <a:spcPts val="600"/>
              </a:spcAft>
            </a:pPr>
            <a:r>
              <a:rPr lang="pt-BR" sz="900" b="1" dirty="0">
                <a:solidFill>
                  <a:srgbClr val="B6141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INDICAÇÃO DO CEE</a:t>
            </a:r>
            <a:br>
              <a:rPr lang="pt-BR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Nádia Cristiana Santos Sudário</a:t>
            </a:r>
          </a:p>
          <a:p>
            <a:pPr>
              <a:spcAft>
                <a:spcPts val="600"/>
              </a:spcAft>
            </a:pPr>
            <a:r>
              <a:rPr lang="pt-BR" sz="900" b="1" dirty="0">
                <a:solidFill>
                  <a:srgbClr val="B6141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INDICAÇÃO DO CEE</a:t>
            </a:r>
            <a:br>
              <a:rPr lang="pt-BR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Tarcísio dos Reis Vieira</a:t>
            </a:r>
          </a:p>
          <a:p>
            <a:pPr>
              <a:spcAft>
                <a:spcPts val="600"/>
              </a:spcAft>
            </a:pPr>
            <a:r>
              <a:rPr lang="pt-BR" sz="900" b="1">
                <a:solidFill>
                  <a:srgbClr val="B6141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 JÚNIOR</a:t>
            </a:r>
            <a:br>
              <a:rPr lang="pt-BR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Thainá</a:t>
            </a: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Prando Bastos </a:t>
            </a:r>
            <a:br>
              <a:rPr lang="pt-BR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(convidada do Presidente – somente com direito a voz)</a:t>
            </a:r>
          </a:p>
          <a:p>
            <a:pPr>
              <a:spcAft>
                <a:spcPts val="600"/>
              </a:spcAft>
            </a:pPr>
            <a:r>
              <a:rPr lang="pt-BR" sz="900" b="1" dirty="0">
                <a:solidFill>
                  <a:srgbClr val="B6141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SECRETÁRIO EXECUTIVO</a:t>
            </a:r>
            <a:r>
              <a:rPr lang="pt-BR" sz="900" b="1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pt-BR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Marcos Túlio de Melo</a:t>
            </a:r>
          </a:p>
        </p:txBody>
      </p:sp>
      <p:pic>
        <p:nvPicPr>
          <p:cNvPr id="16" name="Espaço Reservado para Imagem 15" descr="Uma imagem contendo pessoa, interior, parede, pessoas&#10;&#10;&#10;&#10;Descrição gerada automaticamente">
            <a:extLst>
              <a:ext uri="{FF2B5EF4-FFF2-40B4-BE49-F238E27FC236}">
                <a16:creationId xmlns:a16="http://schemas.microsoft.com/office/drawing/2014/main" id="{C7C159F4-ACE3-3549-854A-3103B15E9F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" r="3133"/>
          <a:stretch/>
        </p:blipFill>
        <p:spPr>
          <a:xfrm>
            <a:off x="4402756" y="1113391"/>
            <a:ext cx="4670364" cy="2881423"/>
          </a:xfrm>
        </p:spPr>
      </p:pic>
      <p:pic>
        <p:nvPicPr>
          <p:cNvPr id="18" name="Espaço Reservado para Imagem 17" descr="Uma imagem contendo interior, pessoa, chão, parede&#10;&#10;&#10;&#10;Descrição gerada automaticamente">
            <a:extLst>
              <a:ext uri="{FF2B5EF4-FFF2-40B4-BE49-F238E27FC236}">
                <a16:creationId xmlns:a16="http://schemas.microsoft.com/office/drawing/2014/main" id="{9259AEFB-1FEE-0F4D-9EE6-D779B2CAEDD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" t="27709" r="1924" b="22927"/>
          <a:stretch/>
        </p:blipFill>
        <p:spPr>
          <a:xfrm>
            <a:off x="4402756" y="4065694"/>
            <a:ext cx="4670364" cy="1845489"/>
          </a:xfrm>
        </p:spPr>
      </p:pic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A9682D40-BB4C-E54F-8CB1-34CCC48CF347}"/>
              </a:ext>
            </a:extLst>
          </p:cNvPr>
          <p:cNvSpPr txBox="1">
            <a:spLocks/>
          </p:cNvSpPr>
          <p:nvPr/>
        </p:nvSpPr>
        <p:spPr>
          <a:xfrm>
            <a:off x="4572000" y="-1410586"/>
            <a:ext cx="4572000" cy="6858000"/>
          </a:xfrm>
          <a:prstGeom prst="rect">
            <a:avLst/>
          </a:prstGeom>
        </p:spPr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529C4B0C-470F-B54F-B870-420F7D137160}"/>
              </a:ext>
            </a:extLst>
          </p:cNvPr>
          <p:cNvSpPr txBox="1">
            <a:spLocks/>
          </p:cNvSpPr>
          <p:nvPr/>
        </p:nvSpPr>
        <p:spPr>
          <a:xfrm>
            <a:off x="2771553" y="411125"/>
            <a:ext cx="4572000" cy="6858000"/>
          </a:xfrm>
          <a:prstGeom prst="rect">
            <a:avLst/>
          </a:prstGeom>
        </p:spPr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851B4F0-AECC-406C-AD03-6E09872ECF4A}"/>
              </a:ext>
            </a:extLst>
          </p:cNvPr>
          <p:cNvSpPr txBox="1"/>
          <p:nvPr/>
        </p:nvSpPr>
        <p:spPr>
          <a:xfrm>
            <a:off x="3078760" y="174262"/>
            <a:ext cx="606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INSERIR NOMES DA COMISSÃO ORGANIZADORA  COR **</a:t>
            </a:r>
          </a:p>
        </p:txBody>
      </p:sp>
    </p:spTree>
    <p:extLst>
      <p:ext uri="{BB962C8B-B14F-4D97-AF65-F5344CB8AC3E}">
        <p14:creationId xmlns:p14="http://schemas.microsoft.com/office/powerpoint/2010/main" val="415072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 descr="Uma imagem contendo edifício, ao ar livre, árvore, estrada&#10;&#10;&#10;&#10;Descrição gerada automaticamente">
            <a:extLst>
              <a:ext uri="{FF2B5EF4-FFF2-40B4-BE49-F238E27FC236}">
                <a16:creationId xmlns:a16="http://schemas.microsoft.com/office/drawing/2014/main" id="{6B86C9C2-B33F-2F4C-95CB-35C0453796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6" r="30066"/>
          <a:stretch>
            <a:fillRect/>
          </a:stretch>
        </p:blipFill>
        <p:spPr>
          <a:xfrm>
            <a:off x="4693545" y="-46079"/>
            <a:ext cx="3821806" cy="5389808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FABFA1-03DA-4D4C-9F78-444C633BFB2A}"/>
              </a:ext>
            </a:extLst>
          </p:cNvPr>
          <p:cNvSpPr/>
          <p:nvPr/>
        </p:nvSpPr>
        <p:spPr>
          <a:xfrm>
            <a:off x="388144" y="1109663"/>
            <a:ext cx="8367713" cy="523443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9A4ABC-91FB-4AA9-8527-1C22B27E060A}"/>
              </a:ext>
            </a:extLst>
          </p:cNvPr>
          <p:cNvGrpSpPr/>
          <p:nvPr/>
        </p:nvGrpSpPr>
        <p:grpSpPr>
          <a:xfrm>
            <a:off x="6830406" y="4147788"/>
            <a:ext cx="109538" cy="166688"/>
            <a:chOff x="6002058" y="1587034"/>
            <a:chExt cx="146050" cy="222250"/>
          </a:xfrm>
          <a:solidFill>
            <a:srgbClr val="FFC000"/>
          </a:solidFill>
        </p:grpSpPr>
        <p:sp>
          <p:nvSpPr>
            <p:cNvPr id="11" name="Freeform 26">
              <a:extLst>
                <a:ext uri="{FF2B5EF4-FFF2-40B4-BE49-F238E27FC236}">
                  <a16:creationId xmlns:a16="http://schemas.microsoft.com/office/drawing/2014/main" id="{4C9A23E0-B141-4335-9692-D976713AA1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1745" y="1629896"/>
              <a:ext cx="68263" cy="61913"/>
            </a:xfrm>
            <a:custGeom>
              <a:avLst/>
              <a:gdLst>
                <a:gd name="T0" fmla="*/ 40 w 80"/>
                <a:gd name="T1" fmla="*/ 74 h 74"/>
                <a:gd name="T2" fmla="*/ 14 w 80"/>
                <a:gd name="T3" fmla="*/ 63 h 74"/>
                <a:gd name="T4" fmla="*/ 14 w 80"/>
                <a:gd name="T5" fmla="*/ 11 h 74"/>
                <a:gd name="T6" fmla="*/ 40 w 80"/>
                <a:gd name="T7" fmla="*/ 0 h 74"/>
                <a:gd name="T8" fmla="*/ 40 w 80"/>
                <a:gd name="T9" fmla="*/ 0 h 74"/>
                <a:gd name="T10" fmla="*/ 66 w 80"/>
                <a:gd name="T11" fmla="*/ 11 h 74"/>
                <a:gd name="T12" fmla="*/ 66 w 80"/>
                <a:gd name="T13" fmla="*/ 63 h 74"/>
                <a:gd name="T14" fmla="*/ 40 w 80"/>
                <a:gd name="T15" fmla="*/ 74 h 74"/>
                <a:gd name="T16" fmla="*/ 40 w 80"/>
                <a:gd name="T17" fmla="*/ 16 h 74"/>
                <a:gd name="T18" fmla="*/ 25 w 80"/>
                <a:gd name="T19" fmla="*/ 22 h 74"/>
                <a:gd name="T20" fmla="*/ 25 w 80"/>
                <a:gd name="T21" fmla="*/ 52 h 74"/>
                <a:gd name="T22" fmla="*/ 40 w 80"/>
                <a:gd name="T23" fmla="*/ 58 h 74"/>
                <a:gd name="T24" fmla="*/ 55 w 80"/>
                <a:gd name="T25" fmla="*/ 52 h 74"/>
                <a:gd name="T26" fmla="*/ 55 w 80"/>
                <a:gd name="T27" fmla="*/ 22 h 74"/>
                <a:gd name="T28" fmla="*/ 40 w 80"/>
                <a:gd name="T29" fmla="*/ 1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74">
                  <a:moveTo>
                    <a:pt x="40" y="74"/>
                  </a:moveTo>
                  <a:cubicBezTo>
                    <a:pt x="30" y="74"/>
                    <a:pt x="21" y="70"/>
                    <a:pt x="14" y="63"/>
                  </a:cubicBezTo>
                  <a:cubicBezTo>
                    <a:pt x="0" y="49"/>
                    <a:pt x="0" y="25"/>
                    <a:pt x="14" y="11"/>
                  </a:cubicBezTo>
                  <a:cubicBezTo>
                    <a:pt x="21" y="4"/>
                    <a:pt x="30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0" y="0"/>
                    <a:pt x="59" y="4"/>
                    <a:pt x="66" y="11"/>
                  </a:cubicBezTo>
                  <a:cubicBezTo>
                    <a:pt x="80" y="25"/>
                    <a:pt x="80" y="49"/>
                    <a:pt x="66" y="63"/>
                  </a:cubicBezTo>
                  <a:cubicBezTo>
                    <a:pt x="59" y="70"/>
                    <a:pt x="50" y="74"/>
                    <a:pt x="40" y="74"/>
                  </a:cubicBezTo>
                  <a:close/>
                  <a:moveTo>
                    <a:pt x="40" y="16"/>
                  </a:moveTo>
                  <a:cubicBezTo>
                    <a:pt x="34" y="16"/>
                    <a:pt x="29" y="19"/>
                    <a:pt x="25" y="22"/>
                  </a:cubicBezTo>
                  <a:cubicBezTo>
                    <a:pt x="17" y="31"/>
                    <a:pt x="17" y="44"/>
                    <a:pt x="25" y="52"/>
                  </a:cubicBezTo>
                  <a:cubicBezTo>
                    <a:pt x="29" y="56"/>
                    <a:pt x="34" y="58"/>
                    <a:pt x="40" y="58"/>
                  </a:cubicBezTo>
                  <a:cubicBezTo>
                    <a:pt x="46" y="58"/>
                    <a:pt x="51" y="56"/>
                    <a:pt x="55" y="52"/>
                  </a:cubicBezTo>
                  <a:cubicBezTo>
                    <a:pt x="63" y="44"/>
                    <a:pt x="63" y="31"/>
                    <a:pt x="55" y="22"/>
                  </a:cubicBezTo>
                  <a:cubicBezTo>
                    <a:pt x="51" y="19"/>
                    <a:pt x="46" y="16"/>
                    <a:pt x="4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5A9EC4A3-3F6F-4191-9FA8-C0EA38978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4770" y="1642596"/>
              <a:ext cx="9525" cy="11113"/>
            </a:xfrm>
            <a:custGeom>
              <a:avLst/>
              <a:gdLst>
                <a:gd name="T0" fmla="*/ 6 w 10"/>
                <a:gd name="T1" fmla="*/ 14 h 14"/>
                <a:gd name="T2" fmla="*/ 2 w 10"/>
                <a:gd name="T3" fmla="*/ 11 h 14"/>
                <a:gd name="T4" fmla="*/ 1 w 10"/>
                <a:gd name="T5" fmla="*/ 8 h 14"/>
                <a:gd name="T6" fmla="*/ 1 w 10"/>
                <a:gd name="T7" fmla="*/ 6 h 14"/>
                <a:gd name="T8" fmla="*/ 3 w 10"/>
                <a:gd name="T9" fmla="*/ 1 h 14"/>
                <a:gd name="T10" fmla="*/ 8 w 10"/>
                <a:gd name="T11" fmla="*/ 3 h 14"/>
                <a:gd name="T12" fmla="*/ 9 w 10"/>
                <a:gd name="T13" fmla="*/ 6 h 14"/>
                <a:gd name="T14" fmla="*/ 10 w 10"/>
                <a:gd name="T15" fmla="*/ 9 h 14"/>
                <a:gd name="T16" fmla="*/ 7 w 10"/>
                <a:gd name="T17" fmla="*/ 14 h 14"/>
                <a:gd name="T18" fmla="*/ 6 w 10"/>
                <a:gd name="T1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4">
                  <a:moveTo>
                    <a:pt x="6" y="14"/>
                  </a:moveTo>
                  <a:cubicBezTo>
                    <a:pt x="4" y="14"/>
                    <a:pt x="2" y="13"/>
                    <a:pt x="2" y="11"/>
                  </a:cubicBezTo>
                  <a:cubicBezTo>
                    <a:pt x="2" y="10"/>
                    <a:pt x="1" y="9"/>
                    <a:pt x="1" y="8"/>
                  </a:cubicBezTo>
                  <a:cubicBezTo>
                    <a:pt x="1" y="7"/>
                    <a:pt x="1" y="6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1"/>
                    <a:pt x="8" y="3"/>
                  </a:cubicBezTo>
                  <a:cubicBezTo>
                    <a:pt x="9" y="4"/>
                    <a:pt x="9" y="5"/>
                    <a:pt x="9" y="6"/>
                  </a:cubicBezTo>
                  <a:cubicBezTo>
                    <a:pt x="9" y="7"/>
                    <a:pt x="10" y="8"/>
                    <a:pt x="10" y="9"/>
                  </a:cubicBezTo>
                  <a:cubicBezTo>
                    <a:pt x="10" y="11"/>
                    <a:pt x="9" y="13"/>
                    <a:pt x="7" y="14"/>
                  </a:cubicBezTo>
                  <a:cubicBezTo>
                    <a:pt x="7" y="14"/>
                    <a:pt x="6" y="14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A8D364AC-0626-4129-BA96-38ABA2A97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670" y="1610846"/>
              <a:ext cx="41275" cy="28575"/>
            </a:xfrm>
            <a:custGeom>
              <a:avLst/>
              <a:gdLst>
                <a:gd name="T0" fmla="*/ 45 w 49"/>
                <a:gd name="T1" fmla="*/ 34 h 34"/>
                <a:gd name="T2" fmla="*/ 41 w 49"/>
                <a:gd name="T3" fmla="*/ 32 h 34"/>
                <a:gd name="T4" fmla="*/ 4 w 49"/>
                <a:gd name="T5" fmla="*/ 8 h 34"/>
                <a:gd name="T6" fmla="*/ 1 w 49"/>
                <a:gd name="T7" fmla="*/ 3 h 34"/>
                <a:gd name="T8" fmla="*/ 5 w 49"/>
                <a:gd name="T9" fmla="*/ 0 h 34"/>
                <a:gd name="T10" fmla="*/ 48 w 49"/>
                <a:gd name="T11" fmla="*/ 28 h 34"/>
                <a:gd name="T12" fmla="*/ 47 w 49"/>
                <a:gd name="T13" fmla="*/ 33 h 34"/>
                <a:gd name="T14" fmla="*/ 45 w 49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4">
                  <a:moveTo>
                    <a:pt x="45" y="34"/>
                  </a:moveTo>
                  <a:cubicBezTo>
                    <a:pt x="43" y="34"/>
                    <a:pt x="42" y="33"/>
                    <a:pt x="41" y="32"/>
                  </a:cubicBezTo>
                  <a:cubicBezTo>
                    <a:pt x="33" y="19"/>
                    <a:pt x="19" y="10"/>
                    <a:pt x="4" y="8"/>
                  </a:cubicBezTo>
                  <a:cubicBezTo>
                    <a:pt x="2" y="8"/>
                    <a:pt x="0" y="6"/>
                    <a:pt x="1" y="3"/>
                  </a:cubicBezTo>
                  <a:cubicBezTo>
                    <a:pt x="1" y="1"/>
                    <a:pt x="3" y="0"/>
                    <a:pt x="5" y="0"/>
                  </a:cubicBezTo>
                  <a:cubicBezTo>
                    <a:pt x="23" y="2"/>
                    <a:pt x="38" y="12"/>
                    <a:pt x="48" y="28"/>
                  </a:cubicBezTo>
                  <a:cubicBezTo>
                    <a:pt x="49" y="29"/>
                    <a:pt x="49" y="32"/>
                    <a:pt x="47" y="33"/>
                  </a:cubicBezTo>
                  <a:cubicBezTo>
                    <a:pt x="46" y="33"/>
                    <a:pt x="45" y="34"/>
                    <a:pt x="45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29">
              <a:extLst>
                <a:ext uri="{FF2B5EF4-FFF2-40B4-BE49-F238E27FC236}">
                  <a16:creationId xmlns:a16="http://schemas.microsoft.com/office/drawing/2014/main" id="{089009D4-AB1C-40F1-BAAE-BB973A5FBD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2058" y="1587034"/>
              <a:ext cx="146050" cy="222250"/>
            </a:xfrm>
            <a:custGeom>
              <a:avLst/>
              <a:gdLst>
                <a:gd name="T0" fmla="*/ 86 w 171"/>
                <a:gd name="T1" fmla="*/ 262 h 262"/>
                <a:gd name="T2" fmla="*/ 56 w 171"/>
                <a:gd name="T3" fmla="*/ 238 h 262"/>
                <a:gd name="T4" fmla="*/ 0 w 171"/>
                <a:gd name="T5" fmla="*/ 86 h 262"/>
                <a:gd name="T6" fmla="*/ 86 w 171"/>
                <a:gd name="T7" fmla="*/ 0 h 262"/>
                <a:gd name="T8" fmla="*/ 171 w 171"/>
                <a:gd name="T9" fmla="*/ 86 h 262"/>
                <a:gd name="T10" fmla="*/ 116 w 171"/>
                <a:gd name="T11" fmla="*/ 238 h 262"/>
                <a:gd name="T12" fmla="*/ 86 w 171"/>
                <a:gd name="T13" fmla="*/ 262 h 262"/>
                <a:gd name="T14" fmla="*/ 86 w 171"/>
                <a:gd name="T15" fmla="*/ 16 h 262"/>
                <a:gd name="T16" fmla="*/ 16 w 171"/>
                <a:gd name="T17" fmla="*/ 86 h 262"/>
                <a:gd name="T18" fmla="*/ 70 w 171"/>
                <a:gd name="T19" fmla="*/ 231 h 262"/>
                <a:gd name="T20" fmla="*/ 86 w 171"/>
                <a:gd name="T21" fmla="*/ 246 h 262"/>
                <a:gd name="T22" fmla="*/ 101 w 171"/>
                <a:gd name="T23" fmla="*/ 231 h 262"/>
                <a:gd name="T24" fmla="*/ 155 w 171"/>
                <a:gd name="T25" fmla="*/ 86 h 262"/>
                <a:gd name="T26" fmla="*/ 86 w 171"/>
                <a:gd name="T27" fmla="*/ 1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262">
                  <a:moveTo>
                    <a:pt x="86" y="262"/>
                  </a:moveTo>
                  <a:cubicBezTo>
                    <a:pt x="79" y="262"/>
                    <a:pt x="66" y="259"/>
                    <a:pt x="56" y="238"/>
                  </a:cubicBezTo>
                  <a:cubicBezTo>
                    <a:pt x="44" y="215"/>
                    <a:pt x="0" y="116"/>
                    <a:pt x="0" y="86"/>
                  </a:cubicBezTo>
                  <a:cubicBezTo>
                    <a:pt x="0" y="38"/>
                    <a:pt x="38" y="0"/>
                    <a:pt x="86" y="0"/>
                  </a:cubicBezTo>
                  <a:cubicBezTo>
                    <a:pt x="133" y="0"/>
                    <a:pt x="171" y="38"/>
                    <a:pt x="171" y="86"/>
                  </a:cubicBezTo>
                  <a:cubicBezTo>
                    <a:pt x="171" y="116"/>
                    <a:pt x="127" y="216"/>
                    <a:pt x="116" y="238"/>
                  </a:cubicBezTo>
                  <a:cubicBezTo>
                    <a:pt x="108" y="253"/>
                    <a:pt x="97" y="262"/>
                    <a:pt x="86" y="262"/>
                  </a:cubicBezTo>
                  <a:close/>
                  <a:moveTo>
                    <a:pt x="86" y="16"/>
                  </a:moveTo>
                  <a:cubicBezTo>
                    <a:pt x="47" y="16"/>
                    <a:pt x="16" y="47"/>
                    <a:pt x="16" y="86"/>
                  </a:cubicBezTo>
                  <a:cubicBezTo>
                    <a:pt x="16" y="110"/>
                    <a:pt x="54" y="200"/>
                    <a:pt x="70" y="231"/>
                  </a:cubicBezTo>
                  <a:cubicBezTo>
                    <a:pt x="75" y="240"/>
                    <a:pt x="81" y="246"/>
                    <a:pt x="86" y="246"/>
                  </a:cubicBezTo>
                  <a:cubicBezTo>
                    <a:pt x="91" y="246"/>
                    <a:pt x="97" y="240"/>
                    <a:pt x="101" y="231"/>
                  </a:cubicBezTo>
                  <a:cubicBezTo>
                    <a:pt x="115" y="203"/>
                    <a:pt x="155" y="110"/>
                    <a:pt x="155" y="86"/>
                  </a:cubicBezTo>
                  <a:cubicBezTo>
                    <a:pt x="155" y="47"/>
                    <a:pt x="124" y="16"/>
                    <a:pt x="8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8CAD03-615E-4F0E-84E5-1FBCEB86A4C1}"/>
              </a:ext>
            </a:extLst>
          </p:cNvPr>
          <p:cNvGrpSpPr/>
          <p:nvPr/>
        </p:nvGrpSpPr>
        <p:grpSpPr>
          <a:xfrm>
            <a:off x="1072228" y="3288979"/>
            <a:ext cx="180976" cy="176213"/>
            <a:chOff x="2142844" y="1599734"/>
            <a:chExt cx="241301" cy="234950"/>
          </a:xfrm>
          <a:solidFill>
            <a:srgbClr val="FFC000"/>
          </a:solidFill>
        </p:grpSpPr>
        <p:sp>
          <p:nvSpPr>
            <p:cNvPr id="16" name="Freeform 63">
              <a:extLst>
                <a:ext uri="{FF2B5EF4-FFF2-40B4-BE49-F238E27FC236}">
                  <a16:creationId xmlns:a16="http://schemas.microsoft.com/office/drawing/2014/main" id="{F9EE8547-2EA9-4B6D-AD20-93262D23B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3007" y="1672759"/>
              <a:ext cx="184150" cy="161925"/>
            </a:xfrm>
            <a:custGeom>
              <a:avLst/>
              <a:gdLst>
                <a:gd name="T0" fmla="*/ 174 w 216"/>
                <a:gd name="T1" fmla="*/ 192 h 192"/>
                <a:gd name="T2" fmla="*/ 38 w 216"/>
                <a:gd name="T3" fmla="*/ 192 h 192"/>
                <a:gd name="T4" fmla="*/ 0 w 216"/>
                <a:gd name="T5" fmla="*/ 151 h 192"/>
                <a:gd name="T6" fmla="*/ 0 w 216"/>
                <a:gd name="T7" fmla="*/ 8 h 192"/>
                <a:gd name="T8" fmla="*/ 8 w 216"/>
                <a:gd name="T9" fmla="*/ 0 h 192"/>
                <a:gd name="T10" fmla="*/ 16 w 216"/>
                <a:gd name="T11" fmla="*/ 8 h 192"/>
                <a:gd name="T12" fmla="*/ 16 w 216"/>
                <a:gd name="T13" fmla="*/ 151 h 192"/>
                <a:gd name="T14" fmla="*/ 38 w 216"/>
                <a:gd name="T15" fmla="*/ 176 h 192"/>
                <a:gd name="T16" fmla="*/ 174 w 216"/>
                <a:gd name="T17" fmla="*/ 176 h 192"/>
                <a:gd name="T18" fmla="*/ 200 w 216"/>
                <a:gd name="T19" fmla="*/ 151 h 192"/>
                <a:gd name="T20" fmla="*/ 200 w 216"/>
                <a:gd name="T21" fmla="*/ 8 h 192"/>
                <a:gd name="T22" fmla="*/ 208 w 216"/>
                <a:gd name="T23" fmla="*/ 0 h 192"/>
                <a:gd name="T24" fmla="*/ 216 w 216"/>
                <a:gd name="T25" fmla="*/ 8 h 192"/>
                <a:gd name="T26" fmla="*/ 216 w 216"/>
                <a:gd name="T27" fmla="*/ 151 h 192"/>
                <a:gd name="T28" fmla="*/ 174 w 216"/>
                <a:gd name="T2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6" h="192">
                  <a:moveTo>
                    <a:pt x="174" y="192"/>
                  </a:moveTo>
                  <a:cubicBezTo>
                    <a:pt x="38" y="192"/>
                    <a:pt x="38" y="192"/>
                    <a:pt x="38" y="192"/>
                  </a:cubicBezTo>
                  <a:cubicBezTo>
                    <a:pt x="8" y="192"/>
                    <a:pt x="0" y="182"/>
                    <a:pt x="0" y="15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16" y="173"/>
                    <a:pt x="17" y="176"/>
                    <a:pt x="38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96" y="176"/>
                    <a:pt x="200" y="173"/>
                    <a:pt x="200" y="151"/>
                  </a:cubicBezTo>
                  <a:cubicBezTo>
                    <a:pt x="200" y="8"/>
                    <a:pt x="200" y="8"/>
                    <a:pt x="200" y="8"/>
                  </a:cubicBezTo>
                  <a:cubicBezTo>
                    <a:pt x="200" y="4"/>
                    <a:pt x="204" y="0"/>
                    <a:pt x="208" y="0"/>
                  </a:cubicBezTo>
                  <a:cubicBezTo>
                    <a:pt x="212" y="0"/>
                    <a:pt x="216" y="4"/>
                    <a:pt x="216" y="8"/>
                  </a:cubicBezTo>
                  <a:cubicBezTo>
                    <a:pt x="216" y="151"/>
                    <a:pt x="216" y="151"/>
                    <a:pt x="216" y="151"/>
                  </a:cubicBezTo>
                  <a:cubicBezTo>
                    <a:pt x="216" y="182"/>
                    <a:pt x="205" y="192"/>
                    <a:pt x="174" y="1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64">
              <a:extLst>
                <a:ext uri="{FF2B5EF4-FFF2-40B4-BE49-F238E27FC236}">
                  <a16:creationId xmlns:a16="http://schemas.microsoft.com/office/drawing/2014/main" id="{7787707D-4A3E-4947-BA0B-672908135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4919" y="1750547"/>
              <a:ext cx="60325" cy="80963"/>
            </a:xfrm>
            <a:custGeom>
              <a:avLst/>
              <a:gdLst>
                <a:gd name="T0" fmla="*/ 68 w 72"/>
                <a:gd name="T1" fmla="*/ 96 h 96"/>
                <a:gd name="T2" fmla="*/ 64 w 72"/>
                <a:gd name="T3" fmla="*/ 92 h 96"/>
                <a:gd name="T4" fmla="*/ 64 w 72"/>
                <a:gd name="T5" fmla="*/ 16 h 96"/>
                <a:gd name="T6" fmla="*/ 54 w 72"/>
                <a:gd name="T7" fmla="*/ 8 h 96"/>
                <a:gd name="T8" fmla="*/ 15 w 72"/>
                <a:gd name="T9" fmla="*/ 8 h 96"/>
                <a:gd name="T10" fmla="*/ 8 w 72"/>
                <a:gd name="T11" fmla="*/ 16 h 96"/>
                <a:gd name="T12" fmla="*/ 8 w 72"/>
                <a:gd name="T13" fmla="*/ 92 h 96"/>
                <a:gd name="T14" fmla="*/ 4 w 72"/>
                <a:gd name="T15" fmla="*/ 96 h 96"/>
                <a:gd name="T16" fmla="*/ 0 w 72"/>
                <a:gd name="T17" fmla="*/ 92 h 96"/>
                <a:gd name="T18" fmla="*/ 0 w 72"/>
                <a:gd name="T19" fmla="*/ 16 h 96"/>
                <a:gd name="T20" fmla="*/ 15 w 72"/>
                <a:gd name="T21" fmla="*/ 0 h 96"/>
                <a:gd name="T22" fmla="*/ 54 w 72"/>
                <a:gd name="T23" fmla="*/ 0 h 96"/>
                <a:gd name="T24" fmla="*/ 72 w 72"/>
                <a:gd name="T25" fmla="*/ 16 h 96"/>
                <a:gd name="T26" fmla="*/ 72 w 72"/>
                <a:gd name="T27" fmla="*/ 92 h 96"/>
                <a:gd name="T28" fmla="*/ 68 w 72"/>
                <a:gd name="T2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96">
                  <a:moveTo>
                    <a:pt x="68" y="96"/>
                  </a:moveTo>
                  <a:cubicBezTo>
                    <a:pt x="66" y="96"/>
                    <a:pt x="64" y="94"/>
                    <a:pt x="64" y="92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8"/>
                    <a:pt x="62" y="8"/>
                    <a:pt x="5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6" y="8"/>
                    <a:pt x="8" y="8"/>
                    <a:pt x="8" y="16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4"/>
                    <a:pt x="6" y="96"/>
                    <a:pt x="4" y="96"/>
                  </a:cubicBezTo>
                  <a:cubicBezTo>
                    <a:pt x="2" y="96"/>
                    <a:pt x="0" y="94"/>
                    <a:pt x="0" y="9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"/>
                    <a:pt x="4" y="0"/>
                    <a:pt x="15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65" y="0"/>
                    <a:pt x="72" y="2"/>
                    <a:pt x="72" y="16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2" y="94"/>
                    <a:pt x="70" y="96"/>
                    <a:pt x="68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65">
              <a:extLst>
                <a:ext uri="{FF2B5EF4-FFF2-40B4-BE49-F238E27FC236}">
                  <a16:creationId xmlns:a16="http://schemas.microsoft.com/office/drawing/2014/main" id="{560F2652-8A8A-40B9-BEB4-6E1DFFF12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844" y="1599734"/>
              <a:ext cx="128588" cy="100013"/>
            </a:xfrm>
            <a:custGeom>
              <a:avLst/>
              <a:gdLst>
                <a:gd name="T0" fmla="*/ 9 w 151"/>
                <a:gd name="T1" fmla="*/ 117 h 117"/>
                <a:gd name="T2" fmla="*/ 3 w 151"/>
                <a:gd name="T3" fmla="*/ 114 h 117"/>
                <a:gd name="T4" fmla="*/ 5 w 151"/>
                <a:gd name="T5" fmla="*/ 102 h 117"/>
                <a:gd name="T6" fmla="*/ 137 w 151"/>
                <a:gd name="T7" fmla="*/ 3 h 117"/>
                <a:gd name="T8" fmla="*/ 148 w 151"/>
                <a:gd name="T9" fmla="*/ 5 h 117"/>
                <a:gd name="T10" fmla="*/ 146 w 151"/>
                <a:gd name="T11" fmla="*/ 16 h 117"/>
                <a:gd name="T12" fmla="*/ 14 w 151"/>
                <a:gd name="T13" fmla="*/ 115 h 117"/>
                <a:gd name="T14" fmla="*/ 9 w 151"/>
                <a:gd name="T15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117">
                  <a:moveTo>
                    <a:pt x="9" y="117"/>
                  </a:moveTo>
                  <a:cubicBezTo>
                    <a:pt x="7" y="117"/>
                    <a:pt x="5" y="116"/>
                    <a:pt x="3" y="114"/>
                  </a:cubicBezTo>
                  <a:cubicBezTo>
                    <a:pt x="0" y="110"/>
                    <a:pt x="1" y="105"/>
                    <a:pt x="5" y="10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0" y="0"/>
                    <a:pt x="145" y="1"/>
                    <a:pt x="148" y="5"/>
                  </a:cubicBezTo>
                  <a:cubicBezTo>
                    <a:pt x="151" y="8"/>
                    <a:pt x="150" y="13"/>
                    <a:pt x="146" y="16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13" y="116"/>
                    <a:pt x="11" y="117"/>
                    <a:pt x="9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66">
              <a:extLst>
                <a:ext uri="{FF2B5EF4-FFF2-40B4-BE49-F238E27FC236}">
                  <a16:creationId xmlns:a16="http://schemas.microsoft.com/office/drawing/2014/main" id="{C72411E9-9A1D-43B6-A7B6-C840D25F9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5557" y="1599734"/>
              <a:ext cx="128588" cy="100013"/>
            </a:xfrm>
            <a:custGeom>
              <a:avLst/>
              <a:gdLst>
                <a:gd name="T0" fmla="*/ 141 w 151"/>
                <a:gd name="T1" fmla="*/ 117 h 117"/>
                <a:gd name="T2" fmla="*/ 137 w 151"/>
                <a:gd name="T3" fmla="*/ 115 h 117"/>
                <a:gd name="T4" fmla="*/ 5 w 151"/>
                <a:gd name="T5" fmla="*/ 16 h 117"/>
                <a:gd name="T6" fmla="*/ 3 w 151"/>
                <a:gd name="T7" fmla="*/ 5 h 117"/>
                <a:gd name="T8" fmla="*/ 14 w 151"/>
                <a:gd name="T9" fmla="*/ 3 h 117"/>
                <a:gd name="T10" fmla="*/ 146 w 151"/>
                <a:gd name="T11" fmla="*/ 102 h 117"/>
                <a:gd name="T12" fmla="*/ 148 w 151"/>
                <a:gd name="T13" fmla="*/ 114 h 117"/>
                <a:gd name="T14" fmla="*/ 141 w 151"/>
                <a:gd name="T15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117">
                  <a:moveTo>
                    <a:pt x="141" y="117"/>
                  </a:moveTo>
                  <a:cubicBezTo>
                    <a:pt x="140" y="117"/>
                    <a:pt x="138" y="116"/>
                    <a:pt x="137" y="1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" y="13"/>
                    <a:pt x="0" y="8"/>
                    <a:pt x="3" y="5"/>
                  </a:cubicBezTo>
                  <a:cubicBezTo>
                    <a:pt x="6" y="1"/>
                    <a:pt x="11" y="0"/>
                    <a:pt x="14" y="3"/>
                  </a:cubicBezTo>
                  <a:cubicBezTo>
                    <a:pt x="146" y="102"/>
                    <a:pt x="146" y="102"/>
                    <a:pt x="146" y="102"/>
                  </a:cubicBezTo>
                  <a:cubicBezTo>
                    <a:pt x="150" y="105"/>
                    <a:pt x="151" y="110"/>
                    <a:pt x="148" y="114"/>
                  </a:cubicBezTo>
                  <a:cubicBezTo>
                    <a:pt x="146" y="116"/>
                    <a:pt x="144" y="117"/>
                    <a:pt x="141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67">
              <a:extLst>
                <a:ext uri="{FF2B5EF4-FFF2-40B4-BE49-F238E27FC236}">
                  <a16:creationId xmlns:a16="http://schemas.microsoft.com/office/drawing/2014/main" id="{E323AAD7-7255-4AB9-B101-4E66FF390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9994" y="1650534"/>
              <a:ext cx="50800" cy="79375"/>
            </a:xfrm>
            <a:custGeom>
              <a:avLst/>
              <a:gdLst>
                <a:gd name="T0" fmla="*/ 4 w 60"/>
                <a:gd name="T1" fmla="*/ 94 h 94"/>
                <a:gd name="T2" fmla="*/ 0 w 60"/>
                <a:gd name="T3" fmla="*/ 90 h 94"/>
                <a:gd name="T4" fmla="*/ 0 w 60"/>
                <a:gd name="T5" fmla="*/ 45 h 94"/>
                <a:gd name="T6" fmla="*/ 1 w 60"/>
                <a:gd name="T7" fmla="*/ 41 h 94"/>
                <a:gd name="T8" fmla="*/ 53 w 60"/>
                <a:gd name="T9" fmla="*/ 1 h 94"/>
                <a:gd name="T10" fmla="*/ 58 w 60"/>
                <a:gd name="T11" fmla="*/ 2 h 94"/>
                <a:gd name="T12" fmla="*/ 58 w 60"/>
                <a:gd name="T13" fmla="*/ 7 h 94"/>
                <a:gd name="T14" fmla="*/ 8 w 60"/>
                <a:gd name="T15" fmla="*/ 46 h 94"/>
                <a:gd name="T16" fmla="*/ 8 w 60"/>
                <a:gd name="T17" fmla="*/ 90 h 94"/>
                <a:gd name="T18" fmla="*/ 4 w 60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94">
                  <a:moveTo>
                    <a:pt x="4" y="94"/>
                  </a:moveTo>
                  <a:cubicBezTo>
                    <a:pt x="2" y="94"/>
                    <a:pt x="0" y="92"/>
                    <a:pt x="0" y="9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3"/>
                    <a:pt x="0" y="42"/>
                    <a:pt x="1" y="41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55" y="0"/>
                    <a:pt x="57" y="0"/>
                    <a:pt x="58" y="2"/>
                  </a:cubicBezTo>
                  <a:cubicBezTo>
                    <a:pt x="60" y="4"/>
                    <a:pt x="60" y="6"/>
                    <a:pt x="58" y="7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8" y="92"/>
                    <a:pt x="6" y="94"/>
                    <a:pt x="4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68">
              <a:extLst>
                <a:ext uri="{FF2B5EF4-FFF2-40B4-BE49-F238E27FC236}">
                  <a16:creationId xmlns:a16="http://schemas.microsoft.com/office/drawing/2014/main" id="{230B6826-4419-4057-A629-EF68F7755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9994" y="1736259"/>
              <a:ext cx="7938" cy="11113"/>
            </a:xfrm>
            <a:custGeom>
              <a:avLst/>
              <a:gdLst>
                <a:gd name="T0" fmla="*/ 4 w 8"/>
                <a:gd name="T1" fmla="*/ 12 h 12"/>
                <a:gd name="T2" fmla="*/ 0 w 8"/>
                <a:gd name="T3" fmla="*/ 8 h 12"/>
                <a:gd name="T4" fmla="*/ 0 w 8"/>
                <a:gd name="T5" fmla="*/ 4 h 12"/>
                <a:gd name="T6" fmla="*/ 4 w 8"/>
                <a:gd name="T7" fmla="*/ 0 h 12"/>
                <a:gd name="T8" fmla="*/ 8 w 8"/>
                <a:gd name="T9" fmla="*/ 4 h 12"/>
                <a:gd name="T10" fmla="*/ 8 w 8"/>
                <a:gd name="T11" fmla="*/ 8 h 12"/>
                <a:gd name="T12" fmla="*/ 4 w 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2">
                  <a:moveTo>
                    <a:pt x="4" y="12"/>
                  </a:moveTo>
                  <a:cubicBezTo>
                    <a:pt x="2" y="12"/>
                    <a:pt x="0" y="10"/>
                    <a:pt x="0" y="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0"/>
                    <a:pt x="6" y="12"/>
                    <a:pt x="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0ABD588-CC5D-4176-879F-94172ADA685F}"/>
              </a:ext>
            </a:extLst>
          </p:cNvPr>
          <p:cNvSpPr txBox="1"/>
          <p:nvPr/>
        </p:nvSpPr>
        <p:spPr>
          <a:xfrm>
            <a:off x="1384192" y="3177030"/>
            <a:ext cx="3170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Av. </a:t>
            </a:r>
            <a:r>
              <a:rPr lang="en-ID" sz="10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Álvares</a:t>
            </a:r>
            <a:r>
              <a:rPr lang="en-ID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Cabral, 1.600</a:t>
            </a:r>
          </a:p>
          <a:p>
            <a:r>
              <a:rPr lang="en-ID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Santo Agostinho • Belo Horizonte/MG</a:t>
            </a:r>
            <a:endParaRPr lang="en-ID" sz="10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C3B1D44-A831-44DE-98FB-21B482642C15}"/>
              </a:ext>
            </a:extLst>
          </p:cNvPr>
          <p:cNvGrpSpPr/>
          <p:nvPr/>
        </p:nvGrpSpPr>
        <p:grpSpPr>
          <a:xfrm>
            <a:off x="1072228" y="3759973"/>
            <a:ext cx="165497" cy="129779"/>
            <a:chOff x="6245226" y="1501775"/>
            <a:chExt cx="220663" cy="173038"/>
          </a:xfrm>
          <a:solidFill>
            <a:srgbClr val="FFC000"/>
          </a:solidFill>
        </p:grpSpPr>
        <p:sp>
          <p:nvSpPr>
            <p:cNvPr id="24" name="Freeform 306">
              <a:extLst>
                <a:ext uri="{FF2B5EF4-FFF2-40B4-BE49-F238E27FC236}">
                  <a16:creationId xmlns:a16="http://schemas.microsoft.com/office/drawing/2014/main" id="{49783486-D719-406B-83C3-84A4521A6C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5226" y="1501775"/>
              <a:ext cx="220663" cy="173038"/>
            </a:xfrm>
            <a:custGeom>
              <a:avLst/>
              <a:gdLst>
                <a:gd name="T0" fmla="*/ 260 w 260"/>
                <a:gd name="T1" fmla="*/ 176 h 204"/>
                <a:gd name="T2" fmla="*/ 232 w 260"/>
                <a:gd name="T3" fmla="*/ 204 h 204"/>
                <a:gd name="T4" fmla="*/ 28 w 260"/>
                <a:gd name="T5" fmla="*/ 204 h 204"/>
                <a:gd name="T6" fmla="*/ 0 w 260"/>
                <a:gd name="T7" fmla="*/ 176 h 204"/>
                <a:gd name="T8" fmla="*/ 0 w 260"/>
                <a:gd name="T9" fmla="*/ 28 h 204"/>
                <a:gd name="T10" fmla="*/ 28 w 260"/>
                <a:gd name="T11" fmla="*/ 0 h 204"/>
                <a:gd name="T12" fmla="*/ 232 w 260"/>
                <a:gd name="T13" fmla="*/ 0 h 204"/>
                <a:gd name="T14" fmla="*/ 260 w 260"/>
                <a:gd name="T15" fmla="*/ 28 h 204"/>
                <a:gd name="T16" fmla="*/ 260 w 260"/>
                <a:gd name="T17" fmla="*/ 176 h 204"/>
                <a:gd name="T18" fmla="*/ 244 w 260"/>
                <a:gd name="T19" fmla="*/ 28 h 204"/>
                <a:gd name="T20" fmla="*/ 232 w 260"/>
                <a:gd name="T21" fmla="*/ 16 h 204"/>
                <a:gd name="T22" fmla="*/ 28 w 260"/>
                <a:gd name="T23" fmla="*/ 16 h 204"/>
                <a:gd name="T24" fmla="*/ 16 w 260"/>
                <a:gd name="T25" fmla="*/ 28 h 204"/>
                <a:gd name="T26" fmla="*/ 16 w 260"/>
                <a:gd name="T27" fmla="*/ 176 h 204"/>
                <a:gd name="T28" fmla="*/ 28 w 260"/>
                <a:gd name="T29" fmla="*/ 188 h 204"/>
                <a:gd name="T30" fmla="*/ 232 w 260"/>
                <a:gd name="T31" fmla="*/ 188 h 204"/>
                <a:gd name="T32" fmla="*/ 244 w 260"/>
                <a:gd name="T33" fmla="*/ 176 h 204"/>
                <a:gd name="T34" fmla="*/ 244 w 260"/>
                <a:gd name="T35" fmla="*/ 2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0" h="204">
                  <a:moveTo>
                    <a:pt x="260" y="176"/>
                  </a:moveTo>
                  <a:cubicBezTo>
                    <a:pt x="260" y="192"/>
                    <a:pt x="248" y="204"/>
                    <a:pt x="232" y="204"/>
                  </a:cubicBezTo>
                  <a:cubicBezTo>
                    <a:pt x="28" y="204"/>
                    <a:pt x="28" y="204"/>
                    <a:pt x="28" y="204"/>
                  </a:cubicBezTo>
                  <a:cubicBezTo>
                    <a:pt x="12" y="204"/>
                    <a:pt x="0" y="192"/>
                    <a:pt x="0" y="1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248" y="0"/>
                    <a:pt x="260" y="12"/>
                    <a:pt x="260" y="28"/>
                  </a:cubicBezTo>
                  <a:lnTo>
                    <a:pt x="260" y="176"/>
                  </a:lnTo>
                  <a:close/>
                  <a:moveTo>
                    <a:pt x="244" y="28"/>
                  </a:moveTo>
                  <a:cubicBezTo>
                    <a:pt x="244" y="21"/>
                    <a:pt x="239" y="16"/>
                    <a:pt x="232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1" y="16"/>
                    <a:pt x="16" y="21"/>
                    <a:pt x="16" y="28"/>
                  </a:cubicBezTo>
                  <a:cubicBezTo>
                    <a:pt x="16" y="176"/>
                    <a:pt x="16" y="176"/>
                    <a:pt x="16" y="176"/>
                  </a:cubicBezTo>
                  <a:cubicBezTo>
                    <a:pt x="16" y="183"/>
                    <a:pt x="21" y="188"/>
                    <a:pt x="28" y="188"/>
                  </a:cubicBezTo>
                  <a:cubicBezTo>
                    <a:pt x="232" y="188"/>
                    <a:pt x="232" y="188"/>
                    <a:pt x="232" y="188"/>
                  </a:cubicBezTo>
                  <a:cubicBezTo>
                    <a:pt x="239" y="188"/>
                    <a:pt x="244" y="183"/>
                    <a:pt x="244" y="176"/>
                  </a:cubicBezTo>
                  <a:lnTo>
                    <a:pt x="24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307">
              <a:extLst>
                <a:ext uri="{FF2B5EF4-FFF2-40B4-BE49-F238E27FC236}">
                  <a16:creationId xmlns:a16="http://schemas.microsoft.com/office/drawing/2014/main" id="{8315E875-5FB6-4299-A7A3-4FC14D64B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1554163"/>
              <a:ext cx="120650" cy="53975"/>
            </a:xfrm>
            <a:custGeom>
              <a:avLst/>
              <a:gdLst>
                <a:gd name="T0" fmla="*/ 72 w 142"/>
                <a:gd name="T1" fmla="*/ 63 h 63"/>
                <a:gd name="T2" fmla="*/ 69 w 142"/>
                <a:gd name="T3" fmla="*/ 62 h 63"/>
                <a:gd name="T4" fmla="*/ 2 w 142"/>
                <a:gd name="T5" fmla="*/ 7 h 63"/>
                <a:gd name="T6" fmla="*/ 1 w 142"/>
                <a:gd name="T7" fmla="*/ 2 h 63"/>
                <a:gd name="T8" fmla="*/ 7 w 142"/>
                <a:gd name="T9" fmla="*/ 1 h 63"/>
                <a:gd name="T10" fmla="*/ 72 w 142"/>
                <a:gd name="T11" fmla="*/ 54 h 63"/>
                <a:gd name="T12" fmla="*/ 135 w 142"/>
                <a:gd name="T13" fmla="*/ 3 h 63"/>
                <a:gd name="T14" fmla="*/ 140 w 142"/>
                <a:gd name="T15" fmla="*/ 4 h 63"/>
                <a:gd name="T16" fmla="*/ 140 w 142"/>
                <a:gd name="T17" fmla="*/ 10 h 63"/>
                <a:gd name="T18" fmla="*/ 74 w 142"/>
                <a:gd name="T19" fmla="*/ 62 h 63"/>
                <a:gd name="T20" fmla="*/ 72 w 142"/>
                <a:gd name="T2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2" h="63">
                  <a:moveTo>
                    <a:pt x="72" y="63"/>
                  </a:moveTo>
                  <a:cubicBezTo>
                    <a:pt x="71" y="63"/>
                    <a:pt x="70" y="62"/>
                    <a:pt x="69" y="6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36" y="2"/>
                    <a:pt x="139" y="2"/>
                    <a:pt x="140" y="4"/>
                  </a:cubicBezTo>
                  <a:cubicBezTo>
                    <a:pt x="142" y="6"/>
                    <a:pt x="141" y="8"/>
                    <a:pt x="140" y="10"/>
                  </a:cubicBezTo>
                  <a:cubicBezTo>
                    <a:pt x="74" y="62"/>
                    <a:pt x="74" y="62"/>
                    <a:pt x="74" y="62"/>
                  </a:cubicBezTo>
                  <a:cubicBezTo>
                    <a:pt x="73" y="62"/>
                    <a:pt x="73" y="63"/>
                    <a:pt x="72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308">
              <a:extLst>
                <a:ext uri="{FF2B5EF4-FFF2-40B4-BE49-F238E27FC236}">
                  <a16:creationId xmlns:a16="http://schemas.microsoft.com/office/drawing/2014/main" id="{47225F1C-5CB0-4237-B14A-8C1E87945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9201" y="1612900"/>
              <a:ext cx="9525" cy="9525"/>
            </a:xfrm>
            <a:custGeom>
              <a:avLst/>
              <a:gdLst>
                <a:gd name="T0" fmla="*/ 5 w 11"/>
                <a:gd name="T1" fmla="*/ 11 h 11"/>
                <a:gd name="T2" fmla="*/ 2 w 11"/>
                <a:gd name="T3" fmla="*/ 10 h 11"/>
                <a:gd name="T4" fmla="*/ 2 w 11"/>
                <a:gd name="T5" fmla="*/ 4 h 11"/>
                <a:gd name="T6" fmla="*/ 3 w 11"/>
                <a:gd name="T7" fmla="*/ 2 h 11"/>
                <a:gd name="T8" fmla="*/ 9 w 11"/>
                <a:gd name="T9" fmla="*/ 2 h 11"/>
                <a:gd name="T10" fmla="*/ 9 w 11"/>
                <a:gd name="T11" fmla="*/ 7 h 11"/>
                <a:gd name="T12" fmla="*/ 8 w 11"/>
                <a:gd name="T13" fmla="*/ 9 h 11"/>
                <a:gd name="T14" fmla="*/ 5 w 11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1">
                  <a:moveTo>
                    <a:pt x="5" y="11"/>
                  </a:moveTo>
                  <a:cubicBezTo>
                    <a:pt x="4" y="11"/>
                    <a:pt x="3" y="10"/>
                    <a:pt x="2" y="10"/>
                  </a:cubicBezTo>
                  <a:cubicBezTo>
                    <a:pt x="0" y="8"/>
                    <a:pt x="0" y="6"/>
                    <a:pt x="2" y="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0"/>
                    <a:pt x="7" y="0"/>
                    <a:pt x="9" y="2"/>
                  </a:cubicBezTo>
                  <a:cubicBezTo>
                    <a:pt x="11" y="3"/>
                    <a:pt x="11" y="6"/>
                    <a:pt x="9" y="7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10"/>
                    <a:pt x="6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09">
              <a:extLst>
                <a:ext uri="{FF2B5EF4-FFF2-40B4-BE49-F238E27FC236}">
                  <a16:creationId xmlns:a16="http://schemas.microsoft.com/office/drawing/2014/main" id="{F2FD727A-9845-4AA4-A0CF-35F7BFB1E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138" y="1584325"/>
              <a:ext cx="26988" cy="26988"/>
            </a:xfrm>
            <a:custGeom>
              <a:avLst/>
              <a:gdLst>
                <a:gd name="T0" fmla="*/ 5 w 32"/>
                <a:gd name="T1" fmla="*/ 33 h 33"/>
                <a:gd name="T2" fmla="*/ 2 w 32"/>
                <a:gd name="T3" fmla="*/ 32 h 33"/>
                <a:gd name="T4" fmla="*/ 2 w 32"/>
                <a:gd name="T5" fmla="*/ 27 h 33"/>
                <a:gd name="T6" fmla="*/ 24 w 32"/>
                <a:gd name="T7" fmla="*/ 1 h 33"/>
                <a:gd name="T8" fmla="*/ 30 w 32"/>
                <a:gd name="T9" fmla="*/ 1 h 33"/>
                <a:gd name="T10" fmla="*/ 30 w 32"/>
                <a:gd name="T11" fmla="*/ 7 h 33"/>
                <a:gd name="T12" fmla="*/ 8 w 32"/>
                <a:gd name="T13" fmla="*/ 32 h 33"/>
                <a:gd name="T14" fmla="*/ 5 w 32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3">
                  <a:moveTo>
                    <a:pt x="5" y="33"/>
                  </a:moveTo>
                  <a:cubicBezTo>
                    <a:pt x="4" y="33"/>
                    <a:pt x="3" y="33"/>
                    <a:pt x="2" y="32"/>
                  </a:cubicBezTo>
                  <a:cubicBezTo>
                    <a:pt x="1" y="31"/>
                    <a:pt x="0" y="28"/>
                    <a:pt x="2" y="27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6" y="0"/>
                    <a:pt x="28" y="0"/>
                    <a:pt x="30" y="1"/>
                  </a:cubicBezTo>
                  <a:cubicBezTo>
                    <a:pt x="32" y="3"/>
                    <a:pt x="32" y="5"/>
                    <a:pt x="30" y="7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7" y="33"/>
                    <a:pt x="6" y="33"/>
                    <a:pt x="5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10">
              <a:extLst>
                <a:ext uri="{FF2B5EF4-FFF2-40B4-BE49-F238E27FC236}">
                  <a16:creationId xmlns:a16="http://schemas.microsoft.com/office/drawing/2014/main" id="{71E952C2-E447-4077-823C-1ABCA8EF9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2226" y="1587500"/>
              <a:ext cx="28575" cy="30163"/>
            </a:xfrm>
            <a:custGeom>
              <a:avLst/>
              <a:gdLst>
                <a:gd name="T0" fmla="*/ 29 w 33"/>
                <a:gd name="T1" fmla="*/ 37 h 37"/>
                <a:gd name="T2" fmla="*/ 26 w 33"/>
                <a:gd name="T3" fmla="*/ 35 h 37"/>
                <a:gd name="T4" fmla="*/ 2 w 33"/>
                <a:gd name="T5" fmla="*/ 7 h 37"/>
                <a:gd name="T6" fmla="*/ 2 w 33"/>
                <a:gd name="T7" fmla="*/ 1 h 37"/>
                <a:gd name="T8" fmla="*/ 8 w 33"/>
                <a:gd name="T9" fmla="*/ 2 h 37"/>
                <a:gd name="T10" fmla="*/ 32 w 33"/>
                <a:gd name="T11" fmla="*/ 30 h 37"/>
                <a:gd name="T12" fmla="*/ 31 w 33"/>
                <a:gd name="T13" fmla="*/ 36 h 37"/>
                <a:gd name="T14" fmla="*/ 29 w 33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7">
                  <a:moveTo>
                    <a:pt x="29" y="37"/>
                  </a:moveTo>
                  <a:cubicBezTo>
                    <a:pt x="28" y="37"/>
                    <a:pt x="27" y="36"/>
                    <a:pt x="26" y="3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5"/>
                    <a:pt x="1" y="2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3" y="32"/>
                    <a:pt x="33" y="35"/>
                    <a:pt x="31" y="36"/>
                  </a:cubicBezTo>
                  <a:cubicBezTo>
                    <a:pt x="31" y="37"/>
                    <a:pt x="30" y="37"/>
                    <a:pt x="29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B8DADCB-EC7F-4A59-A63C-AC9DC2F089FC}"/>
              </a:ext>
            </a:extLst>
          </p:cNvPr>
          <p:cNvSpPr txBox="1"/>
          <p:nvPr/>
        </p:nvSpPr>
        <p:spPr>
          <a:xfrm>
            <a:off x="1384192" y="3624807"/>
            <a:ext cx="1830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10cep</a:t>
            </a:r>
            <a:r>
              <a:rPr lang="en-ID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@crea-mg.org.br</a:t>
            </a:r>
            <a:endParaRPr lang="en-ID" sz="10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hlinkClick r:id="rId3"/>
            </a:endParaRPr>
          </a:p>
          <a:p>
            <a:r>
              <a:rPr lang="en-ID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en-ID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crea-mg</a:t>
            </a:r>
            <a:r>
              <a:rPr lang="en-ID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.org.br</a:t>
            </a:r>
            <a:endParaRPr lang="en-ID" sz="10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3EEF7B7-566F-481E-B87D-50E00466AB2C}"/>
              </a:ext>
            </a:extLst>
          </p:cNvPr>
          <p:cNvGrpSpPr/>
          <p:nvPr/>
        </p:nvGrpSpPr>
        <p:grpSpPr>
          <a:xfrm>
            <a:off x="1072228" y="4285904"/>
            <a:ext cx="178886" cy="177449"/>
            <a:chOff x="6276975" y="3892550"/>
            <a:chExt cx="395288" cy="392113"/>
          </a:xfrm>
          <a:noFill/>
        </p:grpSpPr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6C3EA01F-FE52-4480-9EC6-B9E04DC80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5550" y="3892550"/>
              <a:ext cx="142875" cy="142875"/>
            </a:xfrm>
            <a:custGeom>
              <a:avLst/>
              <a:gdLst>
                <a:gd name="T0" fmla="*/ 329 w 395"/>
                <a:gd name="T1" fmla="*/ 394 h 395"/>
                <a:gd name="T2" fmla="*/ 329 w 395"/>
                <a:gd name="T3" fmla="*/ 394 h 395"/>
                <a:gd name="T4" fmla="*/ 365 w 395"/>
                <a:gd name="T5" fmla="*/ 350 h 395"/>
                <a:gd name="T6" fmla="*/ 380 w 395"/>
                <a:gd name="T7" fmla="*/ 270 h 395"/>
                <a:gd name="T8" fmla="*/ 270 w 395"/>
                <a:gd name="T9" fmla="*/ 131 h 395"/>
                <a:gd name="T10" fmla="*/ 132 w 395"/>
                <a:gd name="T11" fmla="*/ 22 h 395"/>
                <a:gd name="T12" fmla="*/ 22 w 395"/>
                <a:gd name="T13" fmla="*/ 51 h 395"/>
                <a:gd name="T14" fmla="*/ 22 w 395"/>
                <a:gd name="T15" fmla="*/ 51 h 395"/>
                <a:gd name="T16" fmla="*/ 22 w 395"/>
                <a:gd name="T17" fmla="*/ 51 h 395"/>
                <a:gd name="T18" fmla="*/ 22 w 395"/>
                <a:gd name="T19" fmla="*/ 51 h 395"/>
                <a:gd name="T20" fmla="*/ 0 w 395"/>
                <a:gd name="T21" fmla="*/ 73 h 395"/>
                <a:gd name="T22" fmla="*/ 329 w 395"/>
                <a:gd name="T23" fmla="*/ 394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5" h="395">
                  <a:moveTo>
                    <a:pt x="329" y="394"/>
                  </a:moveTo>
                  <a:lnTo>
                    <a:pt x="329" y="394"/>
                  </a:lnTo>
                  <a:cubicBezTo>
                    <a:pt x="343" y="387"/>
                    <a:pt x="358" y="365"/>
                    <a:pt x="365" y="350"/>
                  </a:cubicBezTo>
                  <a:cubicBezTo>
                    <a:pt x="394" y="284"/>
                    <a:pt x="380" y="270"/>
                    <a:pt x="380" y="270"/>
                  </a:cubicBezTo>
                  <a:cubicBezTo>
                    <a:pt x="358" y="233"/>
                    <a:pt x="321" y="182"/>
                    <a:pt x="270" y="131"/>
                  </a:cubicBezTo>
                  <a:cubicBezTo>
                    <a:pt x="219" y="80"/>
                    <a:pt x="168" y="36"/>
                    <a:pt x="132" y="22"/>
                  </a:cubicBezTo>
                  <a:cubicBezTo>
                    <a:pt x="132" y="22"/>
                    <a:pt x="66" y="0"/>
                    <a:pt x="22" y="51"/>
                  </a:cubicBez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cubicBezTo>
                    <a:pt x="15" y="58"/>
                    <a:pt x="7" y="65"/>
                    <a:pt x="0" y="73"/>
                  </a:cubicBezTo>
                  <a:lnTo>
                    <a:pt x="329" y="394"/>
                  </a:lnTo>
                </a:path>
              </a:pathLst>
            </a:custGeom>
            <a:grpFill/>
            <a:ln w="9525" cap="flat">
              <a:solidFill>
                <a:schemeClr val="accent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0D60B34F-CAD6-4951-93CD-94B28FAD5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9388" y="4119563"/>
              <a:ext cx="142875" cy="139700"/>
            </a:xfrm>
            <a:custGeom>
              <a:avLst/>
              <a:gdLst>
                <a:gd name="T0" fmla="*/ 372 w 395"/>
                <a:gd name="T1" fmla="*/ 255 h 388"/>
                <a:gd name="T2" fmla="*/ 372 w 395"/>
                <a:gd name="T3" fmla="*/ 255 h 388"/>
                <a:gd name="T4" fmla="*/ 270 w 395"/>
                <a:gd name="T5" fmla="*/ 116 h 388"/>
                <a:gd name="T6" fmla="*/ 131 w 395"/>
                <a:gd name="T7" fmla="*/ 14 h 388"/>
                <a:gd name="T8" fmla="*/ 51 w 395"/>
                <a:gd name="T9" fmla="*/ 29 h 388"/>
                <a:gd name="T10" fmla="*/ 0 w 395"/>
                <a:gd name="T11" fmla="*/ 58 h 388"/>
                <a:gd name="T12" fmla="*/ 328 w 395"/>
                <a:gd name="T13" fmla="*/ 387 h 388"/>
                <a:gd name="T14" fmla="*/ 343 w 395"/>
                <a:gd name="T15" fmla="*/ 365 h 388"/>
                <a:gd name="T16" fmla="*/ 343 w 395"/>
                <a:gd name="T17" fmla="*/ 365 h 388"/>
                <a:gd name="T18" fmla="*/ 343 w 395"/>
                <a:gd name="T19" fmla="*/ 365 h 388"/>
                <a:gd name="T20" fmla="*/ 350 w 395"/>
                <a:gd name="T21" fmla="*/ 365 h 388"/>
                <a:gd name="T22" fmla="*/ 372 w 395"/>
                <a:gd name="T23" fmla="*/ 255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5" h="388">
                  <a:moveTo>
                    <a:pt x="372" y="255"/>
                  </a:moveTo>
                  <a:lnTo>
                    <a:pt x="372" y="255"/>
                  </a:lnTo>
                  <a:cubicBezTo>
                    <a:pt x="358" y="219"/>
                    <a:pt x="321" y="168"/>
                    <a:pt x="270" y="116"/>
                  </a:cubicBezTo>
                  <a:cubicBezTo>
                    <a:pt x="219" y="65"/>
                    <a:pt x="168" y="29"/>
                    <a:pt x="131" y="14"/>
                  </a:cubicBezTo>
                  <a:cubicBezTo>
                    <a:pt x="131" y="14"/>
                    <a:pt x="117" y="0"/>
                    <a:pt x="51" y="29"/>
                  </a:cubicBezTo>
                  <a:cubicBezTo>
                    <a:pt x="29" y="36"/>
                    <a:pt x="7" y="51"/>
                    <a:pt x="0" y="58"/>
                  </a:cubicBezTo>
                  <a:cubicBezTo>
                    <a:pt x="328" y="387"/>
                    <a:pt x="328" y="387"/>
                    <a:pt x="328" y="387"/>
                  </a:cubicBezTo>
                  <a:cubicBezTo>
                    <a:pt x="336" y="379"/>
                    <a:pt x="343" y="372"/>
                    <a:pt x="343" y="365"/>
                  </a:cubicBezTo>
                  <a:lnTo>
                    <a:pt x="343" y="365"/>
                  </a:lnTo>
                  <a:lnTo>
                    <a:pt x="343" y="365"/>
                  </a:lnTo>
                  <a:cubicBezTo>
                    <a:pt x="350" y="365"/>
                    <a:pt x="350" y="365"/>
                    <a:pt x="350" y="365"/>
                  </a:cubicBezTo>
                  <a:cubicBezTo>
                    <a:pt x="394" y="321"/>
                    <a:pt x="372" y="255"/>
                    <a:pt x="372" y="255"/>
                  </a:cubicBezTo>
                </a:path>
              </a:pathLst>
            </a:custGeom>
            <a:grpFill/>
            <a:ln w="9525" cap="flat">
              <a:solidFill>
                <a:schemeClr val="accent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E7067B0B-7A1A-4A79-B5A0-B9E39A7390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6975" y="3932238"/>
              <a:ext cx="357188" cy="352425"/>
            </a:xfrm>
            <a:custGeom>
              <a:avLst/>
              <a:gdLst>
                <a:gd name="T0" fmla="*/ 664 w 994"/>
                <a:gd name="T1" fmla="*/ 628 h 980"/>
                <a:gd name="T2" fmla="*/ 664 w 994"/>
                <a:gd name="T3" fmla="*/ 628 h 980"/>
                <a:gd name="T4" fmla="*/ 620 w 994"/>
                <a:gd name="T5" fmla="*/ 643 h 980"/>
                <a:gd name="T6" fmla="*/ 430 w 994"/>
                <a:gd name="T7" fmla="*/ 555 h 980"/>
                <a:gd name="T8" fmla="*/ 365 w 994"/>
                <a:gd name="T9" fmla="*/ 321 h 980"/>
                <a:gd name="T10" fmla="*/ 372 w 994"/>
                <a:gd name="T11" fmla="*/ 314 h 980"/>
                <a:gd name="T12" fmla="*/ 58 w 994"/>
                <a:gd name="T13" fmla="*/ 0 h 980"/>
                <a:gd name="T14" fmla="*/ 7 w 994"/>
                <a:gd name="T15" fmla="*/ 132 h 980"/>
                <a:gd name="T16" fmla="*/ 299 w 994"/>
                <a:gd name="T17" fmla="*/ 694 h 980"/>
                <a:gd name="T18" fmla="*/ 854 w 994"/>
                <a:gd name="T19" fmla="*/ 979 h 980"/>
                <a:gd name="T20" fmla="*/ 861 w 994"/>
                <a:gd name="T21" fmla="*/ 979 h 980"/>
                <a:gd name="T22" fmla="*/ 861 w 994"/>
                <a:gd name="T23" fmla="*/ 979 h 980"/>
                <a:gd name="T24" fmla="*/ 993 w 994"/>
                <a:gd name="T25" fmla="*/ 935 h 980"/>
                <a:gd name="T26" fmla="*/ 672 w 994"/>
                <a:gd name="T27" fmla="*/ 614 h 980"/>
                <a:gd name="T28" fmla="*/ 664 w 994"/>
                <a:gd name="T29" fmla="*/ 628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4" h="980">
                  <a:moveTo>
                    <a:pt x="664" y="628"/>
                  </a:moveTo>
                  <a:lnTo>
                    <a:pt x="664" y="628"/>
                  </a:lnTo>
                  <a:cubicBezTo>
                    <a:pt x="657" y="643"/>
                    <a:pt x="642" y="643"/>
                    <a:pt x="620" y="643"/>
                  </a:cubicBezTo>
                  <a:cubicBezTo>
                    <a:pt x="562" y="643"/>
                    <a:pt x="474" y="592"/>
                    <a:pt x="430" y="555"/>
                  </a:cubicBezTo>
                  <a:cubicBezTo>
                    <a:pt x="387" y="504"/>
                    <a:pt x="306" y="365"/>
                    <a:pt x="365" y="321"/>
                  </a:cubicBezTo>
                  <a:cubicBezTo>
                    <a:pt x="365" y="321"/>
                    <a:pt x="372" y="321"/>
                    <a:pt x="372" y="31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7" y="73"/>
                    <a:pt x="7" y="132"/>
                    <a:pt x="7" y="132"/>
                  </a:cubicBezTo>
                  <a:cubicBezTo>
                    <a:pt x="7" y="132"/>
                    <a:pt x="0" y="395"/>
                    <a:pt x="299" y="694"/>
                  </a:cubicBezTo>
                  <a:cubicBezTo>
                    <a:pt x="576" y="971"/>
                    <a:pt x="832" y="979"/>
                    <a:pt x="854" y="979"/>
                  </a:cubicBezTo>
                  <a:cubicBezTo>
                    <a:pt x="861" y="979"/>
                    <a:pt x="861" y="979"/>
                    <a:pt x="861" y="979"/>
                  </a:cubicBezTo>
                  <a:lnTo>
                    <a:pt x="861" y="979"/>
                  </a:lnTo>
                  <a:cubicBezTo>
                    <a:pt x="869" y="979"/>
                    <a:pt x="920" y="979"/>
                    <a:pt x="993" y="935"/>
                  </a:cubicBezTo>
                  <a:cubicBezTo>
                    <a:pt x="672" y="614"/>
                    <a:pt x="672" y="614"/>
                    <a:pt x="672" y="614"/>
                  </a:cubicBezTo>
                  <a:cubicBezTo>
                    <a:pt x="672" y="621"/>
                    <a:pt x="672" y="621"/>
                    <a:pt x="664" y="628"/>
                  </a:cubicBezTo>
                </a:path>
              </a:pathLst>
            </a:custGeom>
            <a:grpFill/>
            <a:ln w="9525" cap="flat">
              <a:solidFill>
                <a:schemeClr val="accent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sp>
        <p:nvSpPr>
          <p:cNvPr id="36" name="TextBox 135">
            <a:extLst>
              <a:ext uri="{FF2B5EF4-FFF2-40B4-BE49-F238E27FC236}">
                <a16:creationId xmlns:a16="http://schemas.microsoft.com/office/drawing/2014/main" id="{A9C2F330-7D92-5C4B-B678-C4172741B5FF}"/>
              </a:ext>
            </a:extLst>
          </p:cNvPr>
          <p:cNvSpPr txBox="1"/>
          <p:nvPr/>
        </p:nvSpPr>
        <p:spPr>
          <a:xfrm>
            <a:off x="1480528" y="4177106"/>
            <a:ext cx="1916517" cy="333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567" spc="225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Atendimento</a:t>
            </a:r>
          </a:p>
          <a:p>
            <a:r>
              <a:rPr lang="pt-BR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0800 031 27 32</a:t>
            </a:r>
            <a:endParaRPr 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Box 135">
            <a:extLst>
              <a:ext uri="{FF2B5EF4-FFF2-40B4-BE49-F238E27FC236}">
                <a16:creationId xmlns:a16="http://schemas.microsoft.com/office/drawing/2014/main" id="{1A32341E-3C35-DA4B-9C4A-B6EDD992DB6C}"/>
              </a:ext>
            </a:extLst>
          </p:cNvPr>
          <p:cNvSpPr txBox="1"/>
          <p:nvPr/>
        </p:nvSpPr>
        <p:spPr>
          <a:xfrm>
            <a:off x="733531" y="5998461"/>
            <a:ext cx="210028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www.radiocreaminas.com.br</a:t>
            </a:r>
            <a:endParaRPr lang="en-US" sz="1000" b="1" dirty="0">
              <a:solidFill>
                <a:schemeClr val="tx2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TextBox 135">
            <a:extLst>
              <a:ext uri="{FF2B5EF4-FFF2-40B4-BE49-F238E27FC236}">
                <a16:creationId xmlns:a16="http://schemas.microsoft.com/office/drawing/2014/main" id="{F24A1717-214B-8A45-9A72-C7614F7C6ABE}"/>
              </a:ext>
            </a:extLst>
          </p:cNvPr>
          <p:cNvSpPr txBox="1"/>
          <p:nvPr/>
        </p:nvSpPr>
        <p:spPr>
          <a:xfrm>
            <a:off x="3915749" y="5998461"/>
            <a:ext cx="204272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www.flickr.com</a:t>
            </a:r>
            <a:r>
              <a:rPr lang="pt-BR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pt-BR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</a:t>
            </a:r>
            <a:r>
              <a:rPr lang="pt-BR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-minas</a:t>
            </a:r>
            <a:endParaRPr lang="en-US" sz="1000" b="1" dirty="0">
              <a:solidFill>
                <a:schemeClr val="tx2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TextBox 135">
            <a:extLst>
              <a:ext uri="{FF2B5EF4-FFF2-40B4-BE49-F238E27FC236}">
                <a16:creationId xmlns:a16="http://schemas.microsoft.com/office/drawing/2014/main" id="{1F3735C9-3118-3A40-9A76-30FC064C0742}"/>
              </a:ext>
            </a:extLst>
          </p:cNvPr>
          <p:cNvSpPr txBox="1"/>
          <p:nvPr/>
        </p:nvSpPr>
        <p:spPr>
          <a:xfrm>
            <a:off x="6681973" y="5998461"/>
            <a:ext cx="17284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twitter.com</a:t>
            </a:r>
            <a:r>
              <a:rPr lang="pt-BR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pt-BR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Crea_Minas</a:t>
            </a:r>
            <a:endParaRPr lang="en-US" sz="1000" b="1" dirty="0">
              <a:solidFill>
                <a:schemeClr val="tx2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4CB47889-2781-6B46-89FB-875C0F6CA0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99" b="23268"/>
          <a:stretch/>
        </p:blipFill>
        <p:spPr>
          <a:xfrm>
            <a:off x="1310469" y="5446692"/>
            <a:ext cx="946413" cy="488658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96622408-4E0E-D345-B662-8889E8C6D4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655" y="5453163"/>
            <a:ext cx="642915" cy="482186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6FA75986-5CFB-A34D-A545-DB0A20D663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014" y="5418934"/>
            <a:ext cx="516415" cy="516415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BA6220C1-AFBD-764C-9104-6235390242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99" t="6364" r="18241" b="14420"/>
          <a:stretch/>
        </p:blipFill>
        <p:spPr>
          <a:xfrm>
            <a:off x="1072228" y="1411311"/>
            <a:ext cx="2591408" cy="1510049"/>
          </a:xfrm>
          <a:prstGeom prst="rect">
            <a:avLst/>
          </a:prstGeom>
        </p:spPr>
      </p:pic>
      <p:sp>
        <p:nvSpPr>
          <p:cNvPr id="46" name="TextBox 135">
            <a:extLst>
              <a:ext uri="{FF2B5EF4-FFF2-40B4-BE49-F238E27FC236}">
                <a16:creationId xmlns:a16="http://schemas.microsoft.com/office/drawing/2014/main" id="{7F1A52FD-64CC-984B-953B-BA16FD3A5952}"/>
              </a:ext>
            </a:extLst>
          </p:cNvPr>
          <p:cNvSpPr txBox="1"/>
          <p:nvPr/>
        </p:nvSpPr>
        <p:spPr>
          <a:xfrm>
            <a:off x="1480528" y="4845146"/>
            <a:ext cx="191651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(31) 3299-8825</a:t>
            </a:r>
            <a:endParaRPr 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7" name="Imagem 46" descr="Uma imagem contendo gráficos vetoriais&#10;&#10;&#10;&#10;Descrição gerada automaticamente">
            <a:extLst>
              <a:ext uri="{FF2B5EF4-FFF2-40B4-BE49-F238E27FC236}">
                <a16:creationId xmlns:a16="http://schemas.microsoft.com/office/drawing/2014/main" id="{08AFF59D-6C6D-FE46-87FA-2DA50FB53A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73" y="4673961"/>
            <a:ext cx="588591" cy="588591"/>
          </a:xfrm>
          <a:prstGeom prst="rect">
            <a:avLst/>
          </a:prstGeom>
        </p:spPr>
      </p:pic>
      <p:sp>
        <p:nvSpPr>
          <p:cNvPr id="43" name="CaixaDeTexto 42">
            <a:extLst>
              <a:ext uri="{FF2B5EF4-FFF2-40B4-BE49-F238E27FC236}">
                <a16:creationId xmlns:a16="http://schemas.microsoft.com/office/drawing/2014/main" id="{6535B22A-046C-4661-8478-B1069C9DC8BE}"/>
              </a:ext>
            </a:extLst>
          </p:cNvPr>
          <p:cNvSpPr txBox="1"/>
          <p:nvPr/>
        </p:nvSpPr>
        <p:spPr>
          <a:xfrm>
            <a:off x="874373" y="371262"/>
            <a:ext cx="3582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INSERIR LOGO E INFORMAÇÕES DO CEP **</a:t>
            </a:r>
          </a:p>
        </p:txBody>
      </p:sp>
    </p:spTree>
    <p:extLst>
      <p:ext uri="{BB962C8B-B14F-4D97-AF65-F5344CB8AC3E}">
        <p14:creationId xmlns:p14="http://schemas.microsoft.com/office/powerpoint/2010/main" val="412880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533</TotalTime>
  <Words>475</Words>
  <Application>Microsoft Office PowerPoint</Application>
  <PresentationFormat>Apresentação na tela (4:3)</PresentationFormat>
  <Paragraphs>89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Lato</vt:lpstr>
      <vt:lpstr>Verdana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Robby Cahyadi</dc:creator>
  <cp:lastModifiedBy>Renato Muzzolon Junior</cp:lastModifiedBy>
  <cp:revision>120</cp:revision>
  <cp:lastPrinted>2019-04-04T14:58:00Z</cp:lastPrinted>
  <dcterms:created xsi:type="dcterms:W3CDTF">2018-08-06T05:30:17Z</dcterms:created>
  <dcterms:modified xsi:type="dcterms:W3CDTF">2019-05-15T17:38:19Z</dcterms:modified>
</cp:coreProperties>
</file>